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12192000" cy="6858000"/>
  <p:notesSz cx="6858000" cy="2143125"/>
  <p:embeddedFontLst>
    <p:embeddedFont>
      <p:font typeface="Calibri" panose="020F0502020204030204" pitchFamily="34" charset="0"/>
      <p:regular r:id="rId26"/>
      <p:bold r:id="rId27"/>
      <p:italic r:id="rId28"/>
      <p:boldItalic r:id="rId29"/>
    </p:embeddedFont>
    <p:embeddedFont>
      <p:font typeface="Helvetica Neue"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4809" autoAdjust="0"/>
  </p:normalViewPr>
  <p:slideViewPr>
    <p:cSldViewPr snapToGrid="0">
      <p:cViewPr varScale="1">
        <p:scale>
          <a:sx n="32" d="100"/>
          <a:sy n="32" d="100"/>
        </p:scale>
        <p:origin x="1320" y="4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sprc.org/resources-programs/applied-suicide-intervention-skills-training-asis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 name="Google Shape;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5" name="Google Shape;13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smtClean="0"/>
              <a:t>ASIST</a:t>
            </a:r>
            <a:r>
              <a:rPr lang="en-US" dirty="0"/>
              <a:t>: </a:t>
            </a:r>
            <a:r>
              <a:rPr lang="en-US" sz="1500" u="sng" dirty="0">
                <a:solidFill>
                  <a:srgbClr val="1A0DAB"/>
                </a:solidFill>
                <a:highlight>
                  <a:srgbClr val="FFFFFF"/>
                </a:highlight>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Applied Suicide Intervention Skills Training </a:t>
            </a:r>
            <a:endParaRPr dirty="0"/>
          </a:p>
        </p:txBody>
      </p:sp>
      <p:sp>
        <p:nvSpPr>
          <p:cNvPr id="143" name="Google Shape;143;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863a707067_0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863a707067_0_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g863a707067_0_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1" indent="0" algn="l" rtl="0">
              <a:spcBef>
                <a:spcPts val="0"/>
              </a:spcBef>
              <a:spcAft>
                <a:spcPts val="0"/>
              </a:spcAft>
              <a:buNone/>
            </a:pPr>
            <a:r>
              <a:rPr lang="en-US" sz="1400">
                <a:latin typeface="Calibri"/>
                <a:ea typeface="Calibri"/>
                <a:cs typeface="Calibri"/>
                <a:sym typeface="Calibri"/>
              </a:rPr>
              <a:t>Suicidal thoughts and behaviors are relatively common. Very few parents are aware of their child’s suicidal thoughts. Teens tend to hide suicidal thoughts from adults but they are likely to show warning signs to their friends. We are committed to training all of our students to intervene when they are worried about a friend. </a:t>
            </a:r>
            <a:endParaRPr sz="1400">
              <a:latin typeface="Calibri"/>
              <a:ea typeface="Calibri"/>
              <a:cs typeface="Calibri"/>
              <a:sym typeface="Calibri"/>
            </a:endParaRPr>
          </a:p>
          <a:p>
            <a:pPr marL="0" marR="0" lvl="1" indent="0" algn="l" rtl="0">
              <a:lnSpc>
                <a:spcPct val="100000"/>
              </a:lnSpc>
              <a:spcBef>
                <a:spcPts val="0"/>
              </a:spcBef>
              <a:spcAft>
                <a:spcPts val="0"/>
              </a:spcAft>
              <a:buClr>
                <a:schemeClr val="dk1"/>
              </a:buClr>
              <a:buSzPts val="1400"/>
              <a:buFont typeface="Calibri"/>
              <a:buNone/>
            </a:pPr>
            <a:endParaRPr sz="1400">
              <a:latin typeface="Calibri"/>
              <a:ea typeface="Calibri"/>
              <a:cs typeface="Calibri"/>
              <a:sym typeface="Calibri"/>
            </a:endParaRPr>
          </a:p>
          <a:p>
            <a:pPr marL="0" marR="0" lvl="1" indent="0" algn="l" rtl="0">
              <a:lnSpc>
                <a:spcPct val="100000"/>
              </a:lnSpc>
              <a:spcBef>
                <a:spcPts val="0"/>
              </a:spcBef>
              <a:spcAft>
                <a:spcPts val="0"/>
              </a:spcAft>
              <a:buClr>
                <a:schemeClr val="dk1"/>
              </a:buClr>
              <a:buSzPts val="1400"/>
              <a:buFont typeface="Calibri"/>
              <a:buNone/>
            </a:pPr>
            <a:r>
              <a:rPr lang="en-US" sz="1400">
                <a:latin typeface="Calibri"/>
                <a:ea typeface="Calibri"/>
                <a:cs typeface="Calibri"/>
                <a:sym typeface="Calibri"/>
              </a:rPr>
              <a:t>All adults can work together to watch for signs of suicide in all students. Parents are trusted adults for their own children and for many other children in the community.</a:t>
            </a:r>
            <a:endParaRPr sz="1400">
              <a:latin typeface="Calibri"/>
              <a:ea typeface="Calibri"/>
              <a:cs typeface="Calibri"/>
              <a:sym typeface="Calibri"/>
            </a:endParaRPr>
          </a:p>
          <a:p>
            <a:pPr marL="0" marR="0" lvl="1" indent="0" algn="l" rtl="0">
              <a:lnSpc>
                <a:spcPct val="100000"/>
              </a:lnSpc>
              <a:spcBef>
                <a:spcPts val="0"/>
              </a:spcBef>
              <a:spcAft>
                <a:spcPts val="0"/>
              </a:spcAft>
              <a:buClr>
                <a:schemeClr val="dk1"/>
              </a:buClr>
              <a:buSzPts val="1400"/>
              <a:buFont typeface="Calibri"/>
              <a:buNone/>
            </a:pPr>
            <a:endParaRPr sz="140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Calibri"/>
              <a:buNone/>
            </a:pPr>
            <a:r>
              <a:rPr lang="en-US" sz="1200">
                <a:latin typeface="Calibri"/>
                <a:ea typeface="Calibri"/>
                <a:cs typeface="Calibri"/>
                <a:sym typeface="Calibri"/>
              </a:rPr>
              <a:t>Jones, J. D., Boyd, R. C., Calkins, M. E., Ahmed, A., Moore, T. M., Barzilay, R., Benton, T. D., &amp; Gur, R. E. (2019). Parent-Adolescent agreement about adolescents’ suicidal thoughts. </a:t>
            </a:r>
            <a:r>
              <a:rPr lang="en-US" sz="1200" i="1">
                <a:latin typeface="Calibri"/>
                <a:ea typeface="Calibri"/>
                <a:cs typeface="Calibri"/>
                <a:sym typeface="Calibri"/>
              </a:rPr>
              <a:t>Pediatrics</a:t>
            </a:r>
            <a:r>
              <a:rPr lang="en-US" sz="1200">
                <a:latin typeface="Calibri"/>
                <a:ea typeface="Calibri"/>
                <a:cs typeface="Calibri"/>
                <a:sym typeface="Calibri"/>
              </a:rPr>
              <a:t>, 143(2)</a:t>
            </a:r>
            <a:endParaRPr/>
          </a:p>
          <a:p>
            <a:pPr marL="0" lvl="0" indent="0" algn="l" rtl="0">
              <a:spcBef>
                <a:spcPts val="0"/>
              </a:spcBef>
              <a:spcAft>
                <a:spcPts val="0"/>
              </a:spcAft>
              <a:buNone/>
            </a:pPr>
            <a:endParaRPr/>
          </a:p>
        </p:txBody>
      </p:sp>
      <p:sp>
        <p:nvSpPr>
          <p:cNvPr id="163" name="Google Shape;163;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t>Mental health:</a:t>
            </a:r>
            <a:r>
              <a:rPr lang="en-US" dirty="0"/>
              <a:t> The majority of people who die by suicide have a mental health disorder (most commonly depression). These mental health conditions are treatable but many kids struggle without getting help. When depression goes untreated, a young person may begin to feel so hopeless that they consider suicide. Depression can be hard to see. It doesn’t always look like a sad mood. Talk to your child’s doctor or your school’s counseling staff if you are concerned.</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b="1" dirty="0"/>
              <a:t>Substance use:</a:t>
            </a:r>
            <a:r>
              <a:rPr lang="en-US" dirty="0"/>
              <a:t> Many young people who struggle with depression also struggle with alcohol and/or drug use. Talk to your child about the dangers of using alcohol or drugs to cope with negative emotions. If you are aware of your child using substances, seek support.</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US" b="1" dirty="0"/>
              <a:t>Access to guns:</a:t>
            </a:r>
            <a:r>
              <a:rPr lang="en-US" dirty="0"/>
              <a:t> Suicide crises are often short term but having access to a gun makes it easier to carry out the act in an instant. Many people keep unlocked guns in their homes, making them easy to get, quick, and deadly for any young person. Reduce suicide risk by not storing a gun in your home. If you choose to keep a gun in your home, keep it locked, unloaded, and lock/store ammunition separately.</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endParaRPr dirty="0"/>
          </a:p>
        </p:txBody>
      </p:sp>
      <p:sp>
        <p:nvSpPr>
          <p:cNvPr id="170" name="Google Shape;17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While many teens don’t directly reach out to their parents or teachers for help, they have a way of showing us that they are really struggling. Watch out for these key warning signs. It is important to note that some teens do talk about suicide. This is a strong warning sign that a teen is planning to attempt suicide. Parents must be encouraged to take immediate action if they see these warning signs in any child.</a:t>
            </a:r>
            <a:endParaRPr/>
          </a:p>
          <a:p>
            <a:pPr marL="0" lvl="0" indent="0" algn="l" rtl="0">
              <a:spcBef>
                <a:spcPts val="0"/>
              </a:spcBef>
              <a:spcAft>
                <a:spcPts val="0"/>
              </a:spcAft>
              <a:buNone/>
            </a:pPr>
            <a:endParaRPr/>
          </a:p>
        </p:txBody>
      </p:sp>
      <p:sp>
        <p:nvSpPr>
          <p:cNvPr id="177" name="Google Shape;17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Now that we’ve debunked the common myth that talking about suicide could be dangerous, we encourage you to use this opportunity to talk to your child about mental health. We encourage you to go home tonight and share what we discussed with your child and ask them about any concerns they might have. Your child could be doing well emotionally but concerned about a friend. You never know what you may uncover by opening up the conversation.</a:t>
            </a:r>
            <a:endParaRPr/>
          </a:p>
          <a:p>
            <a:pPr marL="0" lvl="0" indent="0" algn="l" rtl="0">
              <a:spcBef>
                <a:spcPts val="0"/>
              </a:spcBef>
              <a:spcAft>
                <a:spcPts val="0"/>
              </a:spcAft>
              <a:buNone/>
            </a:pPr>
            <a:endParaRPr/>
          </a:p>
        </p:txBody>
      </p:sp>
      <p:sp>
        <p:nvSpPr>
          <p:cNvPr id="184" name="Google Shape;18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Remember, help is always available. Both the suicide prevention lifeline and the crisis text line are available 24/7 for yourself or child. Please contact our school mental health staff so that we can help.</a:t>
            </a:r>
            <a:endParaRPr/>
          </a:p>
          <a:p>
            <a:pPr marL="0" lvl="0" indent="0" algn="l" rtl="0">
              <a:spcBef>
                <a:spcPts val="0"/>
              </a:spcBef>
              <a:spcAft>
                <a:spcPts val="0"/>
              </a:spcAft>
              <a:buNone/>
            </a:pPr>
            <a:endParaRPr/>
          </a:p>
          <a:p>
            <a:pPr marL="0" lvl="0" indent="0" algn="l" rtl="0">
              <a:spcBef>
                <a:spcPts val="0"/>
              </a:spcBef>
              <a:spcAft>
                <a:spcPts val="0"/>
              </a:spcAft>
              <a:buNone/>
            </a:pPr>
            <a:r>
              <a:rPr lang="en-US"/>
              <a:t>Provide parents with a handout including local resources.</a:t>
            </a:r>
            <a:endParaRPr/>
          </a:p>
          <a:p>
            <a:pPr marL="0" lvl="0" indent="0" algn="l" rtl="0">
              <a:spcBef>
                <a:spcPts val="0"/>
              </a:spcBef>
              <a:spcAft>
                <a:spcPts val="0"/>
              </a:spcAft>
              <a:buNone/>
            </a:pPr>
            <a:endParaRPr/>
          </a:p>
        </p:txBody>
      </p:sp>
      <p:sp>
        <p:nvSpPr>
          <p:cNvPr id="194" name="Google Shape;19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a:t>All parents can visit sossignsofsuicide.org/parent to learn more about the program your children will receive. </a:t>
            </a:r>
            <a:endParaRPr/>
          </a:p>
          <a:p>
            <a:pPr marL="0" lvl="0" indent="0" algn="l" rtl="0">
              <a:spcBef>
                <a:spcPts val="0"/>
              </a:spcBef>
              <a:spcAft>
                <a:spcPts val="0"/>
              </a:spcAft>
              <a:buNone/>
            </a:pPr>
            <a:endParaRPr b="0"/>
          </a:p>
          <a:p>
            <a:pPr marL="0" lvl="0" indent="0" algn="l" rtl="0">
              <a:spcBef>
                <a:spcPts val="0"/>
              </a:spcBef>
              <a:spcAft>
                <a:spcPts val="0"/>
              </a:spcAft>
              <a:buNone/>
            </a:pPr>
            <a:r>
              <a:rPr lang="en-US" b="0"/>
              <a:t>When parents access the page, they can watch clips of the student videos, read more about youth suicide and take a mental health screening on behalf of their child. This anonymous screening allows them to check in on their child’s mental health while previewing the screening their child will complete in school. </a:t>
            </a:r>
            <a:endParaRPr b="1"/>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05" name="Google Shape;20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360"/>
              </a:spcBef>
              <a:spcAft>
                <a:spcPts val="0"/>
              </a:spcAft>
              <a:buNone/>
            </a:pPr>
            <a:r>
              <a:rPr lang="en-US" dirty="0"/>
              <a:t>This data is taken from the national Youth Risk Behavior Survey that is administered by the CDC every 2 years. The survey is anonymous self-report and is believed to be a very reliable indicator of all sorts of health behaviors such as wearing a seat belt, substance use, etc. </a:t>
            </a:r>
            <a:endParaRPr dirty="0"/>
          </a:p>
          <a:p>
            <a:pPr marL="0" lvl="0" indent="0" algn="l" rtl="0">
              <a:spcBef>
                <a:spcPts val="360"/>
              </a:spcBef>
              <a:spcAft>
                <a:spcPts val="0"/>
              </a:spcAft>
              <a:buNone/>
            </a:pPr>
            <a:endParaRPr dirty="0"/>
          </a:p>
          <a:p>
            <a:pPr marL="0" lvl="0" indent="0" algn="l" rtl="0">
              <a:spcBef>
                <a:spcPts val="360"/>
              </a:spcBef>
              <a:spcAft>
                <a:spcPts val="0"/>
              </a:spcAft>
              <a:buNone/>
            </a:pPr>
            <a:r>
              <a:rPr lang="en-US" dirty="0"/>
              <a:t>Use this slide to educate your audience on how common suicidal thoughts and feelings are in schools around the country and locally.</a:t>
            </a:r>
            <a:endParaRPr dirty="0"/>
          </a:p>
        </p:txBody>
      </p:sp>
      <p:sp>
        <p:nvSpPr>
          <p:cNvPr id="73" name="Google Shape;7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0" i="0">
                <a:solidFill>
                  <a:schemeClr val="dk1"/>
                </a:solidFill>
                <a:latin typeface="Calibri"/>
                <a:ea typeface="Calibri"/>
                <a:cs typeface="Calibri"/>
                <a:sym typeface="Calibri"/>
              </a:rPr>
              <a:t>Parents can access this page to learn about youth suicide prevention, sample SOS student videos, and take an online mental health screening on behalf of their child. </a:t>
            </a:r>
            <a:endParaRPr/>
          </a:p>
          <a:p>
            <a:pPr marL="0" lvl="0" indent="0" algn="l" rtl="0">
              <a:spcBef>
                <a:spcPts val="0"/>
              </a:spcBef>
              <a:spcAft>
                <a:spcPts val="0"/>
              </a:spcAft>
              <a:buNone/>
            </a:pPr>
            <a:endParaRPr sz="1200" b="0" i="0">
              <a:solidFill>
                <a:schemeClr val="dk1"/>
              </a:solidFill>
              <a:latin typeface="Calibri"/>
              <a:ea typeface="Calibri"/>
              <a:cs typeface="Calibri"/>
              <a:sym typeface="Calibri"/>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If time permits, visit sossignsofsuicide.org/parent to demonstrate how parents can navigate (particularly the screening portion)</a:t>
            </a:r>
            <a:endParaRPr/>
          </a:p>
          <a:p>
            <a:pPr marL="0" lvl="0" indent="0" algn="l" rtl="0">
              <a:spcBef>
                <a:spcPts val="0"/>
              </a:spcBef>
              <a:spcAft>
                <a:spcPts val="0"/>
              </a:spcAft>
              <a:buNone/>
            </a:pPr>
            <a:endParaRPr/>
          </a:p>
        </p:txBody>
      </p:sp>
      <p:sp>
        <p:nvSpPr>
          <p:cNvPr id="212" name="Google Shape;21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2" name="Google Shape;22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7" name="Google Shape;227;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28" name="Google Shape;228;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a:p>
            <a:pPr marL="0" marR="0" lvl="1"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235" name="Google Shape;235;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863a707067_0_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863a707067_0_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 name="Google Shape;80;g863a707067_0_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 name="Google Shape;9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07676" lvl="0" indent="0" algn="l" rtl="0">
              <a:spcBef>
                <a:spcPts val="0"/>
              </a:spcBef>
              <a:spcAft>
                <a:spcPts val="0"/>
              </a:spcAft>
              <a:buNone/>
            </a:pPr>
            <a:r>
              <a:rPr lang="en-US" i="0">
                <a:latin typeface="Calibri"/>
                <a:ea typeface="Calibri"/>
                <a:cs typeface="Calibri"/>
                <a:sym typeface="Calibri"/>
              </a:rPr>
              <a:t>Universal prevention is important because we can’t pick and choose every child who may be at risk. While adults can look out for warning signs, we want to make sure that we aren’t missing any students who may be struggling silently.</a:t>
            </a:r>
            <a:endParaRPr i="1">
              <a:latin typeface="Calibri"/>
              <a:ea typeface="Calibri"/>
              <a:cs typeface="Calibri"/>
              <a:sym typeface="Calibri"/>
            </a:endParaRPr>
          </a:p>
          <a:p>
            <a:pPr marL="556326" lvl="0" indent="-448650" algn="l" rtl="0">
              <a:spcBef>
                <a:spcPts val="0"/>
              </a:spcBef>
              <a:spcAft>
                <a:spcPts val="0"/>
              </a:spcAft>
              <a:buNone/>
            </a:pPr>
            <a:endParaRPr>
              <a:latin typeface="Calibri"/>
              <a:ea typeface="Calibri"/>
              <a:cs typeface="Calibri"/>
              <a:sym typeface="Calibri"/>
            </a:endParaRPr>
          </a:p>
          <a:p>
            <a:pPr marL="107676" lvl="0" indent="0" algn="l" rtl="0">
              <a:spcBef>
                <a:spcPts val="360"/>
              </a:spcBef>
              <a:spcAft>
                <a:spcPts val="0"/>
              </a:spcAft>
              <a:buClr>
                <a:schemeClr val="dk1"/>
              </a:buClr>
              <a:buSzPts val="1200"/>
              <a:buFont typeface="Arial"/>
              <a:buNone/>
            </a:pPr>
            <a:r>
              <a:rPr lang="en-US" i="0">
                <a:latin typeface="Calibri"/>
                <a:ea typeface="Calibri"/>
                <a:cs typeface="Calibri"/>
                <a:sym typeface="Calibri"/>
              </a:rPr>
              <a:t>If we want students to feel comfortable seeking help, we need their peers to understand that depression and suicidal thinking are not character flaws or something to be ashamed of- reducing stigma across the whole school</a:t>
            </a:r>
            <a:endParaRPr/>
          </a:p>
          <a:p>
            <a:pPr marL="107676" lvl="0" indent="0" algn="l" rtl="0">
              <a:spcBef>
                <a:spcPts val="360"/>
              </a:spcBef>
              <a:spcAft>
                <a:spcPts val="0"/>
              </a:spcAft>
              <a:buClr>
                <a:schemeClr val="dk1"/>
              </a:buClr>
              <a:buSzPts val="1200"/>
              <a:buFont typeface="Arial"/>
              <a:buNone/>
            </a:pPr>
            <a:endParaRPr i="1">
              <a:latin typeface="Calibri"/>
              <a:ea typeface="Calibri"/>
              <a:cs typeface="Calibri"/>
              <a:sym typeface="Calibri"/>
            </a:endParaRPr>
          </a:p>
          <a:p>
            <a:pPr marL="107676" lvl="0" indent="0" algn="l" rtl="0">
              <a:spcBef>
                <a:spcPts val="360"/>
              </a:spcBef>
              <a:spcAft>
                <a:spcPts val="0"/>
              </a:spcAft>
              <a:buClr>
                <a:schemeClr val="dk1"/>
              </a:buClr>
              <a:buSzPts val="1200"/>
              <a:buFont typeface="Arial"/>
              <a:buNone/>
            </a:pPr>
            <a:r>
              <a:rPr lang="en-US" i="0">
                <a:latin typeface="Calibri"/>
                <a:ea typeface="Calibri"/>
                <a:cs typeface="Calibri"/>
                <a:sym typeface="Calibri"/>
              </a:rPr>
              <a:t>We know that students are more likely to disclose to a friend rather than directly to an adult. We want all of those friends to be trained to get that student to an adult to get help</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4" name="Google Shape;9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863a707067_0_0:notes"/>
          <p:cNvSpPr>
            <a:spLocks noGrp="1" noRot="1" noChangeAspect="1"/>
          </p:cNvSpPr>
          <p:nvPr>
            <p:ph type="sldImg" idx="2"/>
          </p:nvPr>
        </p:nvSpPr>
        <p:spPr>
          <a:xfrm>
            <a:off x="2787650" y="268288"/>
            <a:ext cx="1282700" cy="7223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g863a707067_0_0:notes"/>
          <p:cNvSpPr txBox="1">
            <a:spLocks noGrp="1"/>
          </p:cNvSpPr>
          <p:nvPr>
            <p:ph type="body" idx="1"/>
          </p:nvPr>
        </p:nvSpPr>
        <p:spPr>
          <a:xfrm>
            <a:off x="685800" y="1031379"/>
            <a:ext cx="5486400" cy="843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Highlight the 2 main components of SOS.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i="0" dirty="0"/>
              <a:t>Education: </a:t>
            </a:r>
            <a:r>
              <a:rPr lang="en-US" i="0" dirty="0"/>
              <a:t>Age appropriate videos focus on a peer-to-peer message- teaching students how to identify signs and symptoms in themselves and their friends and then giving them the tools for how to react. Young people are likely to talk to each other and will need encouragement to take these issues to an adult. We want all students to be prepared to respond if they are concerned about a friend</a:t>
            </a:r>
            <a:r>
              <a:rPr lang="en-US" i="0" dirty="0" smtClean="0"/>
              <a:t>.</a:t>
            </a:r>
            <a:endParaRPr dirty="0"/>
          </a:p>
        </p:txBody>
      </p:sp>
      <p:sp>
        <p:nvSpPr>
          <p:cNvPr id="101" name="Google Shape;101;g863a707067_0_0:notes"/>
          <p:cNvSpPr txBox="1">
            <a:spLocks noGrp="1"/>
          </p:cNvSpPr>
          <p:nvPr>
            <p:ph type="sldNum" idx="12"/>
          </p:nvPr>
        </p:nvSpPr>
        <p:spPr>
          <a:xfrm>
            <a:off x="3884613" y="2035597"/>
            <a:ext cx="2971800" cy="1074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863a707067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863a707067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g863a707067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i="0"/>
              <a:t>We focus on this myth because it is the most important one to bust: Many people worry about discussing suicide with their child or even through educational programs because they worry that they could put the idea into someone’s head. We know that this is absolutely not true. The reason this myth is such a problem is because the opposite is actually the truth. It is important for us to be able to talk openly about suicide in the classroom and with individual students so that they may feel comfortable coming forward when they need support.”</a:t>
            </a:r>
            <a:endParaRPr/>
          </a:p>
          <a:p>
            <a:pPr marL="0" lvl="0" indent="0" algn="l" rtl="0">
              <a:spcBef>
                <a:spcPts val="0"/>
              </a:spcBef>
              <a:spcAft>
                <a:spcPts val="0"/>
              </a:spcAft>
              <a:buNone/>
            </a:pPr>
            <a:endParaRPr i="1"/>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0" name="Google Shape;12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The main teaching message for students is: ACT (Acknowledge, Care, Tell). Whether students are worried about themselves or a friend, they are encouraged to ACT. </a:t>
            </a:r>
            <a:endParaRPr/>
          </a:p>
          <a:p>
            <a:pPr marL="0" lvl="0" indent="0" algn="l" rtl="0">
              <a:spcBef>
                <a:spcPts val="0"/>
              </a:spcBef>
              <a:spcAft>
                <a:spcPts val="0"/>
              </a:spcAft>
              <a:buNone/>
            </a:pPr>
            <a:endParaRPr/>
          </a:p>
        </p:txBody>
      </p:sp>
      <p:sp>
        <p:nvSpPr>
          <p:cNvPr id="127" name="Google Shape;127;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age - Logo">
  <p:cSld name="Title Page - Logo">
    <p:bg>
      <p:bgPr>
        <a:solidFill>
          <a:schemeClr val="lt1"/>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2" name="Google Shape;12;p2"/>
          <p:cNvSpPr txBox="1">
            <a:spLocks noGrp="1"/>
          </p:cNvSpPr>
          <p:nvPr>
            <p:ph type="title"/>
          </p:nvPr>
        </p:nvSpPr>
        <p:spPr>
          <a:xfrm>
            <a:off x="321733" y="3957092"/>
            <a:ext cx="11548533" cy="1410776"/>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rgbClr val="002856"/>
              </a:buClr>
              <a:buSzPts val="4000"/>
              <a:buFont typeface="Calibri"/>
              <a:buNone/>
              <a:defRPr sz="4000" b="1" i="0" u="none" strike="noStrike" cap="non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2"/>
          <p:cNvSpPr txBox="1">
            <a:spLocks noGrp="1"/>
          </p:cNvSpPr>
          <p:nvPr>
            <p:ph type="body" idx="1"/>
          </p:nvPr>
        </p:nvSpPr>
        <p:spPr>
          <a:xfrm>
            <a:off x="322263" y="4741599"/>
            <a:ext cx="11547475" cy="1252537"/>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Clr>
                <a:srgbClr val="002856"/>
              </a:buClr>
              <a:buSzPts val="2800"/>
              <a:buFont typeface="Calibri"/>
              <a:buNone/>
              <a:defRPr sz="2800" b="0" i="0" u="none" strike="noStrike" cap="none">
                <a:solidFill>
                  <a:srgbClr val="002856"/>
                </a:solidFill>
                <a:latin typeface="Calibri"/>
                <a:ea typeface="Calibri"/>
                <a:cs typeface="Calibri"/>
                <a:sym typeface="Calibri"/>
              </a:defRPr>
            </a:lvl1pPr>
            <a:lvl2pPr marL="914400" marR="0" lvl="1" indent="-228600" algn="l" rtl="0">
              <a:spcBef>
                <a:spcPts val="600"/>
              </a:spcBef>
              <a:spcAft>
                <a:spcPts val="0"/>
              </a:spcAft>
              <a:buClr>
                <a:srgbClr val="002856"/>
              </a:buClr>
              <a:buSzPts val="2800"/>
              <a:buFont typeface="Calibri"/>
              <a:buNone/>
              <a:defRPr sz="2800" b="0" i="0" u="none" strike="noStrike" cap="none">
                <a:solidFill>
                  <a:srgbClr val="002856"/>
                </a:solidFill>
                <a:latin typeface="Calibri"/>
                <a:ea typeface="Calibri"/>
                <a:cs typeface="Calibri"/>
                <a:sym typeface="Calibri"/>
              </a:defRPr>
            </a:lvl2pPr>
            <a:lvl3pPr marL="1371600" marR="0" lvl="2" indent="-228600" algn="l" rtl="0">
              <a:spcBef>
                <a:spcPts val="480"/>
              </a:spcBef>
              <a:spcAft>
                <a:spcPts val="0"/>
              </a:spcAft>
              <a:buClr>
                <a:srgbClr val="002856"/>
              </a:buClr>
              <a:buSzPts val="2400"/>
              <a:buFont typeface="Calibri"/>
              <a:buNone/>
              <a:defRPr sz="2400" b="0" i="0" u="none" strike="noStrike" cap="none">
                <a:solidFill>
                  <a:srgbClr val="002856"/>
                </a:solidFill>
                <a:latin typeface="Calibri"/>
                <a:ea typeface="Calibri"/>
                <a:cs typeface="Calibri"/>
                <a:sym typeface="Calibri"/>
              </a:defRPr>
            </a:lvl3pPr>
            <a:lvl4pPr marL="1828800" marR="0" lvl="3"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4pPr>
            <a:lvl5pPr marL="2286000" marR="0" lvl="4"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Call Out">
  <p:cSld name="1_Call Out">
    <p:spTree>
      <p:nvGrpSpPr>
        <p:cNvPr id="1" name="Shape 57"/>
        <p:cNvGrpSpPr/>
        <p:nvPr/>
      </p:nvGrpSpPr>
      <p:grpSpPr>
        <a:xfrm>
          <a:off x="0" y="0"/>
          <a:ext cx="0" cy="0"/>
          <a:chOff x="0" y="0"/>
          <a:chExt cx="0" cy="0"/>
        </a:xfrm>
      </p:grpSpPr>
      <p:pic>
        <p:nvPicPr>
          <p:cNvPr id="58" name="Google Shape;58;p11"/>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9" name="Google Shape;59;p11"/>
          <p:cNvSpPr/>
          <p:nvPr/>
        </p:nvSpPr>
        <p:spPr>
          <a:xfrm>
            <a:off x="880532" y="1715823"/>
            <a:ext cx="6025594" cy="3205094"/>
          </a:xfrm>
          <a:prstGeom prst="rect">
            <a:avLst/>
          </a:prstGeom>
          <a:solidFill>
            <a:srgbClr val="B0BDC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60" name="Google Shape;60;p11"/>
          <p:cNvCxnSpPr/>
          <p:nvPr/>
        </p:nvCxnSpPr>
        <p:spPr>
          <a:xfrm>
            <a:off x="7636934" y="693138"/>
            <a:ext cx="0" cy="5792329"/>
          </a:xfrm>
          <a:prstGeom prst="straightConnector1">
            <a:avLst/>
          </a:prstGeom>
          <a:noFill/>
          <a:ln w="25400" cap="flat" cmpd="sng">
            <a:solidFill>
              <a:srgbClr val="FAD91F"/>
            </a:solidFill>
            <a:prstDash val="solid"/>
            <a:round/>
            <a:headEnd type="none" w="sm" len="sm"/>
            <a:tailEnd type="none" w="sm" len="sm"/>
          </a:ln>
          <a:effectLst>
            <a:outerShdw blurRad="40000" dist="20000" dir="5400000" rotWithShape="0">
              <a:srgbClr val="000000">
                <a:alpha val="37647"/>
              </a:srgbClr>
            </a:outerShdw>
          </a:effectLst>
        </p:spPr>
      </p:cxnSp>
      <p:sp>
        <p:nvSpPr>
          <p:cNvPr id="61" name="Google Shape;61;p11"/>
          <p:cNvSpPr txBox="1">
            <a:spLocks noGrp="1"/>
          </p:cNvSpPr>
          <p:nvPr>
            <p:ph type="body" idx="1"/>
          </p:nvPr>
        </p:nvSpPr>
        <p:spPr>
          <a:xfrm>
            <a:off x="881063" y="1835484"/>
            <a:ext cx="6025063" cy="294105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2856"/>
              </a:buClr>
              <a:buSzPts val="3200"/>
              <a:buFont typeface="Calibri"/>
              <a:buNone/>
              <a:defRPr sz="3200" b="0" i="0" u="none" strike="noStrike" cap="none">
                <a:solidFill>
                  <a:srgbClr val="002856"/>
                </a:solidFill>
                <a:latin typeface="Calibri"/>
                <a:ea typeface="Calibri"/>
                <a:cs typeface="Calibri"/>
                <a:sym typeface="Calibri"/>
              </a:defRPr>
            </a:lvl1pPr>
            <a:lvl2pPr marL="914400" marR="0" lvl="1" indent="-228600" algn="l" rtl="0">
              <a:spcBef>
                <a:spcPts val="1200"/>
              </a:spcBef>
              <a:spcAft>
                <a:spcPts val="0"/>
              </a:spcAft>
              <a:buClr>
                <a:srgbClr val="002856"/>
              </a:buClr>
              <a:buSzPts val="2800"/>
              <a:buFont typeface="Calibri"/>
              <a:buNone/>
              <a:defRPr sz="2800" b="0" i="0" u="none" strike="noStrike" cap="none">
                <a:solidFill>
                  <a:srgbClr val="002856"/>
                </a:solidFill>
                <a:latin typeface="Calibri"/>
                <a:ea typeface="Calibri"/>
                <a:cs typeface="Calibri"/>
                <a:sym typeface="Calibri"/>
              </a:defRPr>
            </a:lvl2pPr>
            <a:lvl3pPr marL="1371600" marR="0" lvl="2" indent="-228600" algn="l" rtl="0">
              <a:spcBef>
                <a:spcPts val="480"/>
              </a:spcBef>
              <a:spcAft>
                <a:spcPts val="0"/>
              </a:spcAft>
              <a:buClr>
                <a:srgbClr val="002856"/>
              </a:buClr>
              <a:buSzPts val="2400"/>
              <a:buFont typeface="Calibri"/>
              <a:buNone/>
              <a:defRPr sz="2400" b="0" i="0" u="none" strike="noStrike" cap="none">
                <a:solidFill>
                  <a:srgbClr val="002856"/>
                </a:solidFill>
                <a:latin typeface="Calibri"/>
                <a:ea typeface="Calibri"/>
                <a:cs typeface="Calibri"/>
                <a:sym typeface="Calibri"/>
              </a:defRPr>
            </a:lvl3pPr>
            <a:lvl4pPr marL="1828800" marR="0" lvl="3"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4pPr>
            <a:lvl5pPr marL="2286000" marR="0" lvl="4"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2" name="Google Shape;62;p11"/>
          <p:cNvSpPr txBox="1">
            <a:spLocks noGrp="1"/>
          </p:cNvSpPr>
          <p:nvPr>
            <p:ph type="body" idx="2"/>
          </p:nvPr>
        </p:nvSpPr>
        <p:spPr>
          <a:xfrm>
            <a:off x="8100332" y="819060"/>
            <a:ext cx="3631310" cy="566640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rgbClr val="002856"/>
              </a:buClr>
              <a:buSzPts val="3200"/>
              <a:buFont typeface="Calibri"/>
              <a:buNone/>
              <a:defRPr sz="3200" b="0" i="0" u="none" strike="noStrike" cap="none">
                <a:solidFill>
                  <a:srgbClr val="002856"/>
                </a:solidFill>
                <a:latin typeface="Calibri"/>
                <a:ea typeface="Calibri"/>
                <a:cs typeface="Calibri"/>
                <a:sym typeface="Calibri"/>
              </a:defRPr>
            </a:lvl1pPr>
            <a:lvl2pPr marL="914400" marR="0" lvl="1" indent="-406400" algn="l" rtl="0">
              <a:spcBef>
                <a:spcPts val="0"/>
              </a:spcBef>
              <a:spcAft>
                <a:spcPts val="0"/>
              </a:spcAft>
              <a:buClr>
                <a:srgbClr val="002856"/>
              </a:buClr>
              <a:buSzPts val="2800"/>
              <a:buFont typeface="Merriweather Sans"/>
              <a:buChar char="▸"/>
              <a:defRPr sz="2800" b="0" i="0" u="none" strike="noStrike" cap="none">
                <a:solidFill>
                  <a:srgbClr val="002856"/>
                </a:solidFill>
                <a:latin typeface="Calibri"/>
                <a:ea typeface="Calibri"/>
                <a:cs typeface="Calibri"/>
                <a:sym typeface="Calibri"/>
              </a:defRPr>
            </a:lvl2pPr>
            <a:lvl3pPr marL="1371600" marR="0" lvl="2" indent="-228600" algn="l" rtl="0">
              <a:spcBef>
                <a:spcPts val="1800"/>
              </a:spcBef>
              <a:spcAft>
                <a:spcPts val="0"/>
              </a:spcAft>
              <a:buClr>
                <a:srgbClr val="002856"/>
              </a:buClr>
              <a:buSzPts val="2400"/>
              <a:buFont typeface="Calibri"/>
              <a:buNone/>
              <a:defRPr sz="2400" b="0" i="0" u="none" strike="noStrike" cap="none">
                <a:solidFill>
                  <a:srgbClr val="002856"/>
                </a:solidFill>
                <a:latin typeface="Calibri"/>
                <a:ea typeface="Calibri"/>
                <a:cs typeface="Calibri"/>
                <a:sym typeface="Calibri"/>
              </a:defRPr>
            </a:lvl3pPr>
            <a:lvl4pPr marL="1828800" marR="0" lvl="3"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4pPr>
            <a:lvl5pPr marL="2286000" marR="0" lvl="4"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14"/>
        <p:cNvGrpSpPr/>
        <p:nvPr/>
      </p:nvGrpSpPr>
      <p:grpSpPr>
        <a:xfrm>
          <a:off x="0" y="0"/>
          <a:ext cx="0" cy="0"/>
          <a:chOff x="0" y="0"/>
          <a:chExt cx="0" cy="0"/>
        </a:xfrm>
      </p:grpSpPr>
      <p:pic>
        <p:nvPicPr>
          <p:cNvPr id="15" name="Google Shape;15;p3"/>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16" name="Google Shape;16;p3"/>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856"/>
              </a:buClr>
              <a:buSzPts val="3600"/>
              <a:buFont typeface="Calibri"/>
              <a:buNone/>
              <a:defRPr sz="3600" b="1" i="0" u="none" strike="noStrike" cap="non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17" name="Google Shape;17;p3"/>
          <p:cNvCxnSpPr/>
          <p:nvPr/>
        </p:nvCxnSpPr>
        <p:spPr>
          <a:xfrm rot="10800000" flipH="1">
            <a:off x="304800" y="1378375"/>
            <a:ext cx="11607678" cy="1"/>
          </a:xfrm>
          <a:prstGeom prst="straightConnector1">
            <a:avLst/>
          </a:prstGeom>
          <a:noFill/>
          <a:ln w="28575" cap="flat" cmpd="sng">
            <a:solidFill>
              <a:srgbClr val="FFE789"/>
            </a:solidFill>
            <a:prstDash val="solid"/>
            <a:round/>
            <a:headEnd type="none" w="sm" len="sm"/>
            <a:tailEnd type="none" w="sm" len="sm"/>
          </a:ln>
        </p:spPr>
      </p:cxnSp>
      <p:sp>
        <p:nvSpPr>
          <p:cNvPr id="18" name="Google Shape;18;p3"/>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2856"/>
              </a:buClr>
              <a:buSzPts val="3200"/>
              <a:buFont typeface="Calibri"/>
              <a:buNone/>
              <a:defRPr sz="3200" b="0" i="0" u="none" strike="noStrike" cap="none">
                <a:solidFill>
                  <a:srgbClr val="002856"/>
                </a:solidFill>
                <a:latin typeface="Calibri"/>
                <a:ea typeface="Calibri"/>
                <a:cs typeface="Calibri"/>
                <a:sym typeface="Calibri"/>
              </a:defRPr>
            </a:lvl1pPr>
            <a:lvl2pPr marL="914400" marR="0" lvl="1" indent="-228600" algn="l" rtl="0">
              <a:spcBef>
                <a:spcPts val="1200"/>
              </a:spcBef>
              <a:spcAft>
                <a:spcPts val="0"/>
              </a:spcAft>
              <a:buClr>
                <a:srgbClr val="002856"/>
              </a:buClr>
              <a:buSzPts val="3000"/>
              <a:buFont typeface="Calibri"/>
              <a:buNone/>
              <a:defRPr sz="3000" b="0" i="0" u="none" strike="noStrike" cap="none">
                <a:solidFill>
                  <a:srgbClr val="002856"/>
                </a:solidFill>
                <a:latin typeface="Calibri"/>
                <a:ea typeface="Calibri"/>
                <a:cs typeface="Calibri"/>
                <a:sym typeface="Calibri"/>
              </a:defRPr>
            </a:lvl2pPr>
            <a:lvl3pPr marL="1371600" marR="0" lvl="2" indent="-228600" algn="l" rtl="0">
              <a:spcBef>
                <a:spcPts val="1200"/>
              </a:spcBef>
              <a:spcAft>
                <a:spcPts val="0"/>
              </a:spcAft>
              <a:buClr>
                <a:srgbClr val="002856"/>
              </a:buClr>
              <a:buSzPts val="2800"/>
              <a:buFont typeface="Calibri"/>
              <a:buNone/>
              <a:defRPr sz="2800" b="0" i="0" u="none" strike="noStrike" cap="none">
                <a:solidFill>
                  <a:srgbClr val="002856"/>
                </a:solidFill>
                <a:latin typeface="Calibri"/>
                <a:ea typeface="Calibri"/>
                <a:cs typeface="Calibri"/>
                <a:sym typeface="Calibri"/>
              </a:defRPr>
            </a:lvl3pPr>
            <a:lvl4pPr marL="1828800" marR="0" lvl="3" indent="-228600" algn="l" rtl="0">
              <a:spcBef>
                <a:spcPts val="12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4pPr>
            <a:lvl5pPr marL="2286000" marR="0" lvl="4"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 student">
  <p:cSld name="Content - student">
    <p:spTree>
      <p:nvGrpSpPr>
        <p:cNvPr id="1"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1" name="Google Shape;21;p4"/>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856"/>
              </a:buClr>
              <a:buSzPts val="3600"/>
              <a:buFont typeface="Calibri"/>
              <a:buNone/>
              <a:defRPr sz="3600" b="1" i="0" u="none" strike="noStrike" cap="non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22" name="Google Shape;22;p4"/>
          <p:cNvCxnSpPr/>
          <p:nvPr/>
        </p:nvCxnSpPr>
        <p:spPr>
          <a:xfrm rot="10800000" flipH="1">
            <a:off x="304800" y="1378375"/>
            <a:ext cx="11607678" cy="1"/>
          </a:xfrm>
          <a:prstGeom prst="straightConnector1">
            <a:avLst/>
          </a:prstGeom>
          <a:noFill/>
          <a:ln w="28575" cap="flat" cmpd="sng">
            <a:solidFill>
              <a:srgbClr val="FFE789"/>
            </a:solidFill>
            <a:prstDash val="solid"/>
            <a:round/>
            <a:headEnd type="none" w="sm" len="sm"/>
            <a:tailEnd type="none" w="sm" len="sm"/>
          </a:ln>
        </p:spPr>
      </p:cxnSp>
      <p:sp>
        <p:nvSpPr>
          <p:cNvPr id="23" name="Google Shape;23;p4"/>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2856"/>
              </a:buClr>
              <a:buSzPts val="3200"/>
              <a:buFont typeface="Calibri"/>
              <a:buNone/>
              <a:defRPr sz="3200" b="0" i="0" u="none" strike="noStrike" cap="none">
                <a:solidFill>
                  <a:srgbClr val="002856"/>
                </a:solidFill>
                <a:latin typeface="Calibri"/>
                <a:ea typeface="Calibri"/>
                <a:cs typeface="Calibri"/>
                <a:sym typeface="Calibri"/>
              </a:defRPr>
            </a:lvl1pPr>
            <a:lvl2pPr marL="914400" marR="0" lvl="1" indent="-228600" algn="l" rtl="0">
              <a:spcBef>
                <a:spcPts val="1200"/>
              </a:spcBef>
              <a:spcAft>
                <a:spcPts val="0"/>
              </a:spcAft>
              <a:buClr>
                <a:srgbClr val="002856"/>
              </a:buClr>
              <a:buSzPts val="3000"/>
              <a:buFont typeface="Calibri"/>
              <a:buNone/>
              <a:defRPr sz="3000" b="0" i="0" u="none" strike="noStrike" cap="none">
                <a:solidFill>
                  <a:srgbClr val="002856"/>
                </a:solidFill>
                <a:latin typeface="Calibri"/>
                <a:ea typeface="Calibri"/>
                <a:cs typeface="Calibri"/>
                <a:sym typeface="Calibri"/>
              </a:defRPr>
            </a:lvl2pPr>
            <a:lvl3pPr marL="1371600" marR="0" lvl="2" indent="-228600" algn="l" rtl="0">
              <a:spcBef>
                <a:spcPts val="1200"/>
              </a:spcBef>
              <a:spcAft>
                <a:spcPts val="0"/>
              </a:spcAft>
              <a:buClr>
                <a:srgbClr val="002856"/>
              </a:buClr>
              <a:buSzPts val="2800"/>
              <a:buFont typeface="Calibri"/>
              <a:buNone/>
              <a:defRPr sz="2800" b="0" i="0" u="none" strike="noStrike" cap="none">
                <a:solidFill>
                  <a:srgbClr val="002856"/>
                </a:solidFill>
                <a:latin typeface="Calibri"/>
                <a:ea typeface="Calibri"/>
                <a:cs typeface="Calibri"/>
                <a:sym typeface="Calibri"/>
              </a:defRPr>
            </a:lvl3pPr>
            <a:lvl4pPr marL="1828800" marR="0" lvl="3" indent="-228600" algn="l" rtl="0">
              <a:spcBef>
                <a:spcPts val="12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4pPr>
            <a:lvl5pPr marL="2286000" marR="0" lvl="4"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Page">
  <p:cSld name="Title Page">
    <p:bg>
      <p:bgPr>
        <a:solidFill>
          <a:schemeClr val="lt1"/>
        </a:solidFill>
        <a:effectLst/>
      </p:bgPr>
    </p:bg>
    <p:spTree>
      <p:nvGrpSpPr>
        <p:cNvPr id="1" name="Shape 24"/>
        <p:cNvGrpSpPr/>
        <p:nvPr/>
      </p:nvGrpSpPr>
      <p:grpSpPr>
        <a:xfrm>
          <a:off x="0" y="0"/>
          <a:ext cx="0" cy="0"/>
          <a:chOff x="0" y="0"/>
          <a:chExt cx="0" cy="0"/>
        </a:xfrm>
      </p:grpSpPr>
      <p:pic>
        <p:nvPicPr>
          <p:cNvPr id="25" name="Google Shape;25;p5"/>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26" name="Google Shape;26;p5"/>
          <p:cNvSpPr txBox="1">
            <a:spLocks noGrp="1"/>
          </p:cNvSpPr>
          <p:nvPr>
            <p:ph type="title"/>
          </p:nvPr>
        </p:nvSpPr>
        <p:spPr>
          <a:xfrm>
            <a:off x="321733" y="2565614"/>
            <a:ext cx="11548533" cy="1410776"/>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rgbClr val="002856"/>
              </a:buClr>
              <a:buSzPts val="4000"/>
              <a:buFont typeface="Calibri"/>
              <a:buNone/>
              <a:defRPr sz="4000" b="1" i="0" u="none" strike="noStrike" cap="non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5"/>
          <p:cNvSpPr txBox="1">
            <a:spLocks noGrp="1"/>
          </p:cNvSpPr>
          <p:nvPr>
            <p:ph type="body" idx="1"/>
          </p:nvPr>
        </p:nvSpPr>
        <p:spPr>
          <a:xfrm>
            <a:off x="322263" y="3350121"/>
            <a:ext cx="11547475" cy="1252537"/>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0"/>
              </a:spcBef>
              <a:spcAft>
                <a:spcPts val="0"/>
              </a:spcAft>
              <a:buClr>
                <a:srgbClr val="002856"/>
              </a:buClr>
              <a:buSzPts val="2800"/>
              <a:buFont typeface="Calibri"/>
              <a:buNone/>
              <a:defRPr sz="2800" b="0" i="0" u="none" strike="noStrike" cap="none">
                <a:solidFill>
                  <a:srgbClr val="002856"/>
                </a:solidFill>
                <a:latin typeface="Calibri"/>
                <a:ea typeface="Calibri"/>
                <a:cs typeface="Calibri"/>
                <a:sym typeface="Calibri"/>
              </a:defRPr>
            </a:lvl1pPr>
            <a:lvl2pPr marL="914400" marR="0" lvl="1" indent="-228600" algn="l" rtl="0">
              <a:spcBef>
                <a:spcPts val="600"/>
              </a:spcBef>
              <a:spcAft>
                <a:spcPts val="0"/>
              </a:spcAft>
              <a:buClr>
                <a:srgbClr val="002856"/>
              </a:buClr>
              <a:buSzPts val="2800"/>
              <a:buFont typeface="Calibri"/>
              <a:buNone/>
              <a:defRPr sz="2800" b="0" i="0" u="none" strike="noStrike" cap="none">
                <a:solidFill>
                  <a:srgbClr val="002856"/>
                </a:solidFill>
                <a:latin typeface="Calibri"/>
                <a:ea typeface="Calibri"/>
                <a:cs typeface="Calibri"/>
                <a:sym typeface="Calibri"/>
              </a:defRPr>
            </a:lvl2pPr>
            <a:lvl3pPr marL="1371600" marR="0" lvl="2" indent="-228600" algn="l" rtl="0">
              <a:spcBef>
                <a:spcPts val="480"/>
              </a:spcBef>
              <a:spcAft>
                <a:spcPts val="0"/>
              </a:spcAft>
              <a:buClr>
                <a:srgbClr val="002856"/>
              </a:buClr>
              <a:buSzPts val="2400"/>
              <a:buFont typeface="Calibri"/>
              <a:buNone/>
              <a:defRPr sz="2400" b="0" i="0" u="none" strike="noStrike" cap="none">
                <a:solidFill>
                  <a:srgbClr val="002856"/>
                </a:solidFill>
                <a:latin typeface="Calibri"/>
                <a:ea typeface="Calibri"/>
                <a:cs typeface="Calibri"/>
                <a:sym typeface="Calibri"/>
              </a:defRPr>
            </a:lvl3pPr>
            <a:lvl4pPr marL="1828800" marR="0" lvl="3"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4pPr>
            <a:lvl5pPr marL="2286000" marR="0" lvl="4"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ontent + Sidebar 2">
  <p:cSld name="Content + Sidebar 2">
    <p:bg>
      <p:bgPr>
        <a:blipFill>
          <a:blip r:embed="rId2">
            <a:alphaModFix/>
          </a:blip>
          <a:stretch>
            <a:fillRect/>
          </a:stretch>
        </a:blipFill>
        <a:effectLst/>
      </p:bgPr>
    </p:bg>
    <p:spTree>
      <p:nvGrpSpPr>
        <p:cNvPr id="1" name="Shape 28"/>
        <p:cNvGrpSpPr/>
        <p:nvPr/>
      </p:nvGrpSpPr>
      <p:grpSpPr>
        <a:xfrm>
          <a:off x="0" y="0"/>
          <a:ext cx="0" cy="0"/>
          <a:chOff x="0" y="0"/>
          <a:chExt cx="0" cy="0"/>
        </a:xfrm>
      </p:grpSpPr>
      <p:pic>
        <p:nvPicPr>
          <p:cNvPr id="29" name="Google Shape;29;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30" name="Google Shape;30;p6"/>
          <p:cNvSpPr txBox="1">
            <a:spLocks noGrp="1"/>
          </p:cNvSpPr>
          <p:nvPr>
            <p:ph type="title"/>
          </p:nvPr>
        </p:nvSpPr>
        <p:spPr>
          <a:xfrm>
            <a:off x="195491" y="693138"/>
            <a:ext cx="8851886" cy="8022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856"/>
              </a:buClr>
              <a:buSzPts val="3600"/>
              <a:buFont typeface="Calibri"/>
              <a:buNone/>
              <a:defRPr sz="3600" b="1" i="0" u="none" strike="noStrike" cap="non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31" name="Google Shape;31;p6"/>
          <p:cNvCxnSpPr/>
          <p:nvPr/>
        </p:nvCxnSpPr>
        <p:spPr>
          <a:xfrm rot="10800000" flipH="1">
            <a:off x="304800" y="1378376"/>
            <a:ext cx="8839201" cy="1"/>
          </a:xfrm>
          <a:prstGeom prst="straightConnector1">
            <a:avLst/>
          </a:prstGeom>
          <a:noFill/>
          <a:ln w="28575" cap="flat" cmpd="sng">
            <a:solidFill>
              <a:srgbClr val="FAD91F"/>
            </a:solidFill>
            <a:prstDash val="solid"/>
            <a:round/>
            <a:headEnd type="none" w="sm" len="sm"/>
            <a:tailEnd type="none" w="sm" len="sm"/>
          </a:ln>
        </p:spPr>
      </p:cxnSp>
      <p:sp>
        <p:nvSpPr>
          <p:cNvPr id="32" name="Google Shape;32;p6"/>
          <p:cNvSpPr txBox="1">
            <a:spLocks noGrp="1"/>
          </p:cNvSpPr>
          <p:nvPr>
            <p:ph type="body" idx="1"/>
          </p:nvPr>
        </p:nvSpPr>
        <p:spPr>
          <a:xfrm>
            <a:off x="203203" y="1580015"/>
            <a:ext cx="8844174" cy="39290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2856"/>
              </a:buClr>
              <a:buSzPts val="3200"/>
              <a:buFont typeface="Calibri"/>
              <a:buNone/>
              <a:defRPr sz="3200" b="0" i="0" u="none" strike="noStrike" cap="none">
                <a:solidFill>
                  <a:srgbClr val="002856"/>
                </a:solidFill>
                <a:latin typeface="Calibri"/>
                <a:ea typeface="Calibri"/>
                <a:cs typeface="Calibri"/>
                <a:sym typeface="Calibri"/>
              </a:defRPr>
            </a:lvl1pPr>
            <a:lvl2pPr marL="914400" marR="0" lvl="1" indent="-228600" algn="l" rtl="0">
              <a:spcBef>
                <a:spcPts val="1200"/>
              </a:spcBef>
              <a:spcAft>
                <a:spcPts val="0"/>
              </a:spcAft>
              <a:buClr>
                <a:srgbClr val="002856"/>
              </a:buClr>
              <a:buSzPts val="3000"/>
              <a:buFont typeface="Calibri"/>
              <a:buNone/>
              <a:defRPr sz="3000" b="0" i="0" u="none" strike="noStrike" cap="none">
                <a:solidFill>
                  <a:srgbClr val="002856"/>
                </a:solidFill>
                <a:latin typeface="Calibri"/>
                <a:ea typeface="Calibri"/>
                <a:cs typeface="Calibri"/>
                <a:sym typeface="Calibri"/>
              </a:defRPr>
            </a:lvl2pPr>
            <a:lvl3pPr marL="1371600" marR="0" lvl="2" indent="-228600" algn="l" rtl="0">
              <a:spcBef>
                <a:spcPts val="1200"/>
              </a:spcBef>
              <a:spcAft>
                <a:spcPts val="0"/>
              </a:spcAft>
              <a:buClr>
                <a:srgbClr val="002856"/>
              </a:buClr>
              <a:buSzPts val="2800"/>
              <a:buFont typeface="Calibri"/>
              <a:buNone/>
              <a:defRPr sz="2800" b="0" i="0" u="none" strike="noStrike" cap="none">
                <a:solidFill>
                  <a:srgbClr val="002856"/>
                </a:solidFill>
                <a:latin typeface="Calibri"/>
                <a:ea typeface="Calibri"/>
                <a:cs typeface="Calibri"/>
                <a:sym typeface="Calibri"/>
              </a:defRPr>
            </a:lvl3pPr>
            <a:lvl4pPr marL="1828800" marR="0" lvl="3" indent="-228600" algn="l" rtl="0">
              <a:spcBef>
                <a:spcPts val="12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4pPr>
            <a:lvl5pPr marL="2286000" marR="0" lvl="4"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Google Shape;33;p6"/>
          <p:cNvSpPr txBox="1">
            <a:spLocks noGrp="1"/>
          </p:cNvSpPr>
          <p:nvPr>
            <p:ph type="body" idx="2"/>
          </p:nvPr>
        </p:nvSpPr>
        <p:spPr>
          <a:xfrm>
            <a:off x="9347200" y="693738"/>
            <a:ext cx="2565400" cy="58086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chemeClr val="lt1"/>
              </a:buClr>
              <a:buSzPts val="2800"/>
              <a:buFont typeface="Calibri"/>
              <a:buNone/>
              <a:defRPr sz="2800" b="0" i="1" u="none" strike="noStrike" cap="none">
                <a:solidFill>
                  <a:schemeClr val="lt1"/>
                </a:solidFill>
                <a:latin typeface="Calibri"/>
                <a:ea typeface="Calibri"/>
                <a:cs typeface="Calibri"/>
                <a:sym typeface="Calibri"/>
              </a:defRPr>
            </a:lvl1pPr>
            <a:lvl2pPr marL="914400" marR="0" lvl="1" indent="-228600" algn="l" rtl="0">
              <a:spcBef>
                <a:spcPts val="60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2pPr>
            <a:lvl3pPr marL="1371600" marR="0" lvl="2" indent="-228600" algn="l" rtl="0">
              <a:spcBef>
                <a:spcPts val="480"/>
              </a:spcBef>
              <a:spcAft>
                <a:spcPts val="0"/>
              </a:spcAft>
              <a:buClr>
                <a:schemeClr val="lt1"/>
              </a:buClr>
              <a:buSzPts val="2400"/>
              <a:buFont typeface="Calibri"/>
              <a:buNone/>
              <a:defRPr sz="2400" b="0" i="0" u="none" strike="noStrike" cap="none">
                <a:solidFill>
                  <a:schemeClr val="lt1"/>
                </a:solidFill>
                <a:latin typeface="Calibri"/>
                <a:ea typeface="Calibri"/>
                <a:cs typeface="Calibri"/>
                <a:sym typeface="Calibri"/>
              </a:defRPr>
            </a:lvl3pPr>
            <a:lvl4pPr marL="1828800" marR="0" lvl="3" indent="-228600" algn="l" rtl="0">
              <a:spcBef>
                <a:spcPts val="400"/>
              </a:spcBef>
              <a:spcAft>
                <a:spcPts val="0"/>
              </a:spcAft>
              <a:buClr>
                <a:schemeClr val="lt1"/>
              </a:buClr>
              <a:buSzPts val="2000"/>
              <a:buFont typeface="Calibri"/>
              <a:buNone/>
              <a:defRPr sz="2000" b="0" i="0" u="none" strike="noStrike" cap="none">
                <a:solidFill>
                  <a:schemeClr val="lt1"/>
                </a:solidFill>
                <a:latin typeface="Calibri"/>
                <a:ea typeface="Calibri"/>
                <a:cs typeface="Calibri"/>
                <a:sym typeface="Calibri"/>
              </a:defRPr>
            </a:lvl4pPr>
            <a:lvl5pPr marL="2286000" marR="0" lvl="4" indent="-228600" algn="l" rtl="0">
              <a:spcBef>
                <a:spcPts val="400"/>
              </a:spcBef>
              <a:spcAft>
                <a:spcPts val="0"/>
              </a:spcAft>
              <a:buClr>
                <a:schemeClr val="lt1"/>
              </a:buClr>
              <a:buSzPts val="2000"/>
              <a:buFont typeface="Calibri"/>
              <a:buNone/>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ll Out">
  <p:cSld name="Call Out">
    <p:spTree>
      <p:nvGrpSpPr>
        <p:cNvPr id="1" name="Shape 34"/>
        <p:cNvGrpSpPr/>
        <p:nvPr/>
      </p:nvGrpSpPr>
      <p:grpSpPr>
        <a:xfrm>
          <a:off x="0" y="0"/>
          <a:ext cx="0" cy="0"/>
          <a:chOff x="0" y="0"/>
          <a:chExt cx="0" cy="0"/>
        </a:xfrm>
      </p:grpSpPr>
      <p:pic>
        <p:nvPicPr>
          <p:cNvPr id="35" name="Google Shape;35;p7"/>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36" name="Google Shape;36;p7"/>
          <p:cNvSpPr/>
          <p:nvPr/>
        </p:nvSpPr>
        <p:spPr>
          <a:xfrm>
            <a:off x="880532" y="1715823"/>
            <a:ext cx="6025594" cy="3205094"/>
          </a:xfrm>
          <a:prstGeom prst="rect">
            <a:avLst/>
          </a:prstGeom>
          <a:solidFill>
            <a:srgbClr val="FFE7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cxnSp>
        <p:nvCxnSpPr>
          <p:cNvPr id="37" name="Google Shape;37;p7"/>
          <p:cNvCxnSpPr/>
          <p:nvPr/>
        </p:nvCxnSpPr>
        <p:spPr>
          <a:xfrm>
            <a:off x="7636934" y="693138"/>
            <a:ext cx="0" cy="5792329"/>
          </a:xfrm>
          <a:prstGeom prst="straightConnector1">
            <a:avLst/>
          </a:prstGeom>
          <a:noFill/>
          <a:ln w="25400" cap="flat" cmpd="sng">
            <a:solidFill>
              <a:srgbClr val="FAD91F"/>
            </a:solidFill>
            <a:prstDash val="solid"/>
            <a:round/>
            <a:headEnd type="none" w="sm" len="sm"/>
            <a:tailEnd type="none" w="sm" len="sm"/>
          </a:ln>
          <a:effectLst>
            <a:outerShdw blurRad="40000" dist="20000" dir="5400000" rotWithShape="0">
              <a:srgbClr val="000000">
                <a:alpha val="37647"/>
              </a:srgbClr>
            </a:outerShdw>
          </a:effectLst>
        </p:spPr>
      </p:cxnSp>
      <p:sp>
        <p:nvSpPr>
          <p:cNvPr id="38" name="Google Shape;38;p7"/>
          <p:cNvSpPr txBox="1">
            <a:spLocks noGrp="1"/>
          </p:cNvSpPr>
          <p:nvPr>
            <p:ph type="body" idx="1"/>
          </p:nvPr>
        </p:nvSpPr>
        <p:spPr>
          <a:xfrm>
            <a:off x="881063" y="1835484"/>
            <a:ext cx="6025063" cy="2941053"/>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2856"/>
              </a:buClr>
              <a:buSzPts val="3200"/>
              <a:buFont typeface="Calibri"/>
              <a:buNone/>
              <a:defRPr sz="3200" b="0" i="0" u="none" strike="noStrike" cap="none">
                <a:solidFill>
                  <a:srgbClr val="002856"/>
                </a:solidFill>
                <a:latin typeface="Calibri"/>
                <a:ea typeface="Calibri"/>
                <a:cs typeface="Calibri"/>
                <a:sym typeface="Calibri"/>
              </a:defRPr>
            </a:lvl1pPr>
            <a:lvl2pPr marL="914400" marR="0" lvl="1" indent="-228600" algn="l" rtl="0">
              <a:spcBef>
                <a:spcPts val="1200"/>
              </a:spcBef>
              <a:spcAft>
                <a:spcPts val="0"/>
              </a:spcAft>
              <a:buClr>
                <a:srgbClr val="002856"/>
              </a:buClr>
              <a:buSzPts val="2800"/>
              <a:buFont typeface="Calibri"/>
              <a:buNone/>
              <a:defRPr sz="2800" b="0" i="0" u="none" strike="noStrike" cap="none">
                <a:solidFill>
                  <a:srgbClr val="002856"/>
                </a:solidFill>
                <a:latin typeface="Calibri"/>
                <a:ea typeface="Calibri"/>
                <a:cs typeface="Calibri"/>
                <a:sym typeface="Calibri"/>
              </a:defRPr>
            </a:lvl2pPr>
            <a:lvl3pPr marL="1371600" marR="0" lvl="2" indent="-228600" algn="l" rtl="0">
              <a:spcBef>
                <a:spcPts val="480"/>
              </a:spcBef>
              <a:spcAft>
                <a:spcPts val="0"/>
              </a:spcAft>
              <a:buClr>
                <a:srgbClr val="002856"/>
              </a:buClr>
              <a:buSzPts val="2400"/>
              <a:buFont typeface="Calibri"/>
              <a:buNone/>
              <a:defRPr sz="2400" b="0" i="0" u="none" strike="noStrike" cap="none">
                <a:solidFill>
                  <a:srgbClr val="002856"/>
                </a:solidFill>
                <a:latin typeface="Calibri"/>
                <a:ea typeface="Calibri"/>
                <a:cs typeface="Calibri"/>
                <a:sym typeface="Calibri"/>
              </a:defRPr>
            </a:lvl3pPr>
            <a:lvl4pPr marL="1828800" marR="0" lvl="3"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4pPr>
            <a:lvl5pPr marL="2286000" marR="0" lvl="4"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9" name="Google Shape;39;p7"/>
          <p:cNvSpPr txBox="1">
            <a:spLocks noGrp="1"/>
          </p:cNvSpPr>
          <p:nvPr>
            <p:ph type="body" idx="2"/>
          </p:nvPr>
        </p:nvSpPr>
        <p:spPr>
          <a:xfrm>
            <a:off x="8100332" y="819060"/>
            <a:ext cx="3631310" cy="5666407"/>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640"/>
              </a:spcBef>
              <a:spcAft>
                <a:spcPts val="0"/>
              </a:spcAft>
              <a:buClr>
                <a:srgbClr val="002856"/>
              </a:buClr>
              <a:buSzPts val="3200"/>
              <a:buFont typeface="Calibri"/>
              <a:buNone/>
              <a:defRPr sz="3200" b="0" i="0" u="none" strike="noStrike" cap="none">
                <a:solidFill>
                  <a:srgbClr val="002856"/>
                </a:solidFill>
                <a:latin typeface="Calibri"/>
                <a:ea typeface="Calibri"/>
                <a:cs typeface="Calibri"/>
                <a:sym typeface="Calibri"/>
              </a:defRPr>
            </a:lvl1pPr>
            <a:lvl2pPr marL="914400" marR="0" lvl="1" indent="-406400" algn="l" rtl="0">
              <a:spcBef>
                <a:spcPts val="0"/>
              </a:spcBef>
              <a:spcAft>
                <a:spcPts val="0"/>
              </a:spcAft>
              <a:buClr>
                <a:srgbClr val="002856"/>
              </a:buClr>
              <a:buSzPts val="2800"/>
              <a:buFont typeface="Merriweather Sans"/>
              <a:buChar char="▸"/>
              <a:defRPr sz="2800" b="0" i="0" u="none" strike="noStrike" cap="none">
                <a:solidFill>
                  <a:srgbClr val="002856"/>
                </a:solidFill>
                <a:latin typeface="Calibri"/>
                <a:ea typeface="Calibri"/>
                <a:cs typeface="Calibri"/>
                <a:sym typeface="Calibri"/>
              </a:defRPr>
            </a:lvl2pPr>
            <a:lvl3pPr marL="1371600" marR="0" lvl="2" indent="-228600" algn="l" rtl="0">
              <a:spcBef>
                <a:spcPts val="1800"/>
              </a:spcBef>
              <a:spcAft>
                <a:spcPts val="0"/>
              </a:spcAft>
              <a:buClr>
                <a:srgbClr val="002856"/>
              </a:buClr>
              <a:buSzPts val="2400"/>
              <a:buFont typeface="Calibri"/>
              <a:buNone/>
              <a:defRPr sz="2400" b="0" i="0" u="none" strike="noStrike" cap="none">
                <a:solidFill>
                  <a:srgbClr val="002856"/>
                </a:solidFill>
                <a:latin typeface="Calibri"/>
                <a:ea typeface="Calibri"/>
                <a:cs typeface="Calibri"/>
                <a:sym typeface="Calibri"/>
              </a:defRPr>
            </a:lvl3pPr>
            <a:lvl4pPr marL="1828800" marR="0" lvl="3"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4pPr>
            <a:lvl5pPr marL="2286000" marR="0" lvl="4"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 parent">
  <p:cSld name="Content - parent">
    <p:spTree>
      <p:nvGrpSpPr>
        <p:cNvPr id="1" name="Shape 40"/>
        <p:cNvGrpSpPr/>
        <p:nvPr/>
      </p:nvGrpSpPr>
      <p:grpSpPr>
        <a:xfrm>
          <a:off x="0" y="0"/>
          <a:ext cx="0" cy="0"/>
          <a:chOff x="0" y="0"/>
          <a:chExt cx="0" cy="0"/>
        </a:xfrm>
      </p:grpSpPr>
      <p:pic>
        <p:nvPicPr>
          <p:cNvPr id="41" name="Google Shape;41;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2" name="Google Shape;42;p8"/>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856"/>
              </a:buClr>
              <a:buSzPts val="3600"/>
              <a:buFont typeface="Calibri"/>
              <a:buNone/>
              <a:defRPr sz="3600" b="1" i="0" u="none" strike="noStrike" cap="non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43" name="Google Shape;43;p8"/>
          <p:cNvCxnSpPr/>
          <p:nvPr/>
        </p:nvCxnSpPr>
        <p:spPr>
          <a:xfrm rot="10800000" flipH="1">
            <a:off x="304800" y="1378375"/>
            <a:ext cx="11607678" cy="1"/>
          </a:xfrm>
          <a:prstGeom prst="straightConnector1">
            <a:avLst/>
          </a:prstGeom>
          <a:noFill/>
          <a:ln w="28575" cap="flat" cmpd="sng">
            <a:solidFill>
              <a:srgbClr val="FFE789"/>
            </a:solidFill>
            <a:prstDash val="solid"/>
            <a:round/>
            <a:headEnd type="none" w="sm" len="sm"/>
            <a:tailEnd type="none" w="sm" len="sm"/>
          </a:ln>
        </p:spPr>
      </p:cxnSp>
      <p:sp>
        <p:nvSpPr>
          <p:cNvPr id="44" name="Google Shape;44;p8"/>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2856"/>
              </a:buClr>
              <a:buSzPts val="3200"/>
              <a:buFont typeface="Calibri"/>
              <a:buNone/>
              <a:defRPr sz="3200" b="0" i="0" u="none" strike="noStrike" cap="none">
                <a:solidFill>
                  <a:srgbClr val="002856"/>
                </a:solidFill>
                <a:latin typeface="Calibri"/>
                <a:ea typeface="Calibri"/>
                <a:cs typeface="Calibri"/>
                <a:sym typeface="Calibri"/>
              </a:defRPr>
            </a:lvl1pPr>
            <a:lvl2pPr marL="914400" marR="0" lvl="1" indent="-228600" algn="l" rtl="0">
              <a:spcBef>
                <a:spcPts val="1200"/>
              </a:spcBef>
              <a:spcAft>
                <a:spcPts val="0"/>
              </a:spcAft>
              <a:buClr>
                <a:srgbClr val="002856"/>
              </a:buClr>
              <a:buSzPts val="3000"/>
              <a:buFont typeface="Calibri"/>
              <a:buNone/>
              <a:defRPr sz="3000" b="0" i="0" u="none" strike="noStrike" cap="none">
                <a:solidFill>
                  <a:srgbClr val="002856"/>
                </a:solidFill>
                <a:latin typeface="Calibri"/>
                <a:ea typeface="Calibri"/>
                <a:cs typeface="Calibri"/>
                <a:sym typeface="Calibri"/>
              </a:defRPr>
            </a:lvl2pPr>
            <a:lvl3pPr marL="1371600" marR="0" lvl="2" indent="-228600" algn="l" rtl="0">
              <a:spcBef>
                <a:spcPts val="1200"/>
              </a:spcBef>
              <a:spcAft>
                <a:spcPts val="0"/>
              </a:spcAft>
              <a:buClr>
                <a:srgbClr val="002856"/>
              </a:buClr>
              <a:buSzPts val="2800"/>
              <a:buFont typeface="Calibri"/>
              <a:buNone/>
              <a:defRPr sz="2800" b="0" i="0" u="none" strike="noStrike" cap="none">
                <a:solidFill>
                  <a:srgbClr val="002856"/>
                </a:solidFill>
                <a:latin typeface="Calibri"/>
                <a:ea typeface="Calibri"/>
                <a:cs typeface="Calibri"/>
                <a:sym typeface="Calibri"/>
              </a:defRPr>
            </a:lvl3pPr>
            <a:lvl4pPr marL="1828800" marR="0" lvl="3" indent="-228600" algn="l" rtl="0">
              <a:spcBef>
                <a:spcPts val="12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4pPr>
            <a:lvl5pPr marL="2286000" marR="0" lvl="4"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 Sidebar">
  <p:cSld name="Content + Sidebar">
    <p:spTree>
      <p:nvGrpSpPr>
        <p:cNvPr id="1" name="Shape 45"/>
        <p:cNvGrpSpPr/>
        <p:nvPr/>
      </p:nvGrpSpPr>
      <p:grpSpPr>
        <a:xfrm>
          <a:off x="0" y="0"/>
          <a:ext cx="0" cy="0"/>
          <a:chOff x="0" y="0"/>
          <a:chExt cx="0" cy="0"/>
        </a:xfrm>
      </p:grpSpPr>
      <p:pic>
        <p:nvPicPr>
          <p:cNvPr id="46" name="Google Shape;46;p9"/>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47" name="Google Shape;47;p9"/>
          <p:cNvSpPr/>
          <p:nvPr/>
        </p:nvSpPr>
        <p:spPr>
          <a:xfrm>
            <a:off x="9144001" y="0"/>
            <a:ext cx="3048000" cy="6758082"/>
          </a:xfrm>
          <a:prstGeom prst="trapezoid">
            <a:avLst>
              <a:gd name="adj" fmla="val 0"/>
            </a:avLst>
          </a:prstGeom>
          <a:solidFill>
            <a:srgbClr val="FFE78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rgbClr val="FFFFFF"/>
              </a:solidFill>
              <a:latin typeface="Calibri"/>
              <a:ea typeface="Calibri"/>
              <a:cs typeface="Calibri"/>
              <a:sym typeface="Calibri"/>
            </a:endParaRPr>
          </a:p>
        </p:txBody>
      </p:sp>
      <p:sp>
        <p:nvSpPr>
          <p:cNvPr id="48" name="Google Shape;48;p9"/>
          <p:cNvSpPr txBox="1">
            <a:spLocks noGrp="1"/>
          </p:cNvSpPr>
          <p:nvPr>
            <p:ph type="title"/>
          </p:nvPr>
        </p:nvSpPr>
        <p:spPr>
          <a:xfrm>
            <a:off x="195491" y="693138"/>
            <a:ext cx="8851886" cy="8022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856"/>
              </a:buClr>
              <a:buSzPts val="3600"/>
              <a:buFont typeface="Calibri"/>
              <a:buNone/>
              <a:defRPr sz="3600" b="1" i="0" u="none" strike="noStrike" cap="non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49" name="Google Shape;49;p9"/>
          <p:cNvCxnSpPr/>
          <p:nvPr/>
        </p:nvCxnSpPr>
        <p:spPr>
          <a:xfrm rot="10800000" flipH="1">
            <a:off x="304800" y="1378376"/>
            <a:ext cx="8839201" cy="1"/>
          </a:xfrm>
          <a:prstGeom prst="straightConnector1">
            <a:avLst/>
          </a:prstGeom>
          <a:noFill/>
          <a:ln w="28575" cap="flat" cmpd="sng">
            <a:solidFill>
              <a:srgbClr val="FFE789"/>
            </a:solidFill>
            <a:prstDash val="solid"/>
            <a:round/>
            <a:headEnd type="none" w="sm" len="sm"/>
            <a:tailEnd type="none" w="sm" len="sm"/>
          </a:ln>
        </p:spPr>
      </p:cxnSp>
      <p:sp>
        <p:nvSpPr>
          <p:cNvPr id="50" name="Google Shape;50;p9"/>
          <p:cNvSpPr txBox="1">
            <a:spLocks noGrp="1"/>
          </p:cNvSpPr>
          <p:nvPr>
            <p:ph type="body" idx="1"/>
          </p:nvPr>
        </p:nvSpPr>
        <p:spPr>
          <a:xfrm>
            <a:off x="203203" y="1580015"/>
            <a:ext cx="8844174" cy="39290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2856"/>
              </a:buClr>
              <a:buSzPts val="3200"/>
              <a:buFont typeface="Calibri"/>
              <a:buNone/>
              <a:defRPr sz="3200" b="0" i="0" u="none" strike="noStrike" cap="none">
                <a:solidFill>
                  <a:srgbClr val="002856"/>
                </a:solidFill>
                <a:latin typeface="Calibri"/>
                <a:ea typeface="Calibri"/>
                <a:cs typeface="Calibri"/>
                <a:sym typeface="Calibri"/>
              </a:defRPr>
            </a:lvl1pPr>
            <a:lvl2pPr marL="914400" marR="0" lvl="1" indent="-228600" algn="l" rtl="0">
              <a:spcBef>
                <a:spcPts val="1200"/>
              </a:spcBef>
              <a:spcAft>
                <a:spcPts val="0"/>
              </a:spcAft>
              <a:buClr>
                <a:srgbClr val="002856"/>
              </a:buClr>
              <a:buSzPts val="3000"/>
              <a:buFont typeface="Calibri"/>
              <a:buNone/>
              <a:defRPr sz="3000" b="0" i="0" u="none" strike="noStrike" cap="none">
                <a:solidFill>
                  <a:srgbClr val="002856"/>
                </a:solidFill>
                <a:latin typeface="Calibri"/>
                <a:ea typeface="Calibri"/>
                <a:cs typeface="Calibri"/>
                <a:sym typeface="Calibri"/>
              </a:defRPr>
            </a:lvl2pPr>
            <a:lvl3pPr marL="1371600" marR="0" lvl="2" indent="-228600" algn="l" rtl="0">
              <a:spcBef>
                <a:spcPts val="1200"/>
              </a:spcBef>
              <a:spcAft>
                <a:spcPts val="0"/>
              </a:spcAft>
              <a:buClr>
                <a:srgbClr val="002856"/>
              </a:buClr>
              <a:buSzPts val="2800"/>
              <a:buFont typeface="Calibri"/>
              <a:buNone/>
              <a:defRPr sz="2800" b="0" i="0" u="none" strike="noStrike" cap="none">
                <a:solidFill>
                  <a:srgbClr val="002856"/>
                </a:solidFill>
                <a:latin typeface="Calibri"/>
                <a:ea typeface="Calibri"/>
                <a:cs typeface="Calibri"/>
                <a:sym typeface="Calibri"/>
              </a:defRPr>
            </a:lvl3pPr>
            <a:lvl4pPr marL="1828800" marR="0" lvl="3" indent="-228600" algn="l" rtl="0">
              <a:spcBef>
                <a:spcPts val="12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4pPr>
            <a:lvl5pPr marL="2286000" marR="0" lvl="4"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1" name="Google Shape;51;p9"/>
          <p:cNvSpPr txBox="1">
            <a:spLocks noGrp="1"/>
          </p:cNvSpPr>
          <p:nvPr>
            <p:ph type="body" idx="2"/>
          </p:nvPr>
        </p:nvSpPr>
        <p:spPr>
          <a:xfrm>
            <a:off x="9347200" y="693738"/>
            <a:ext cx="2565400" cy="58086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2856"/>
              </a:buClr>
              <a:buSzPts val="2800"/>
              <a:buFont typeface="Calibri"/>
              <a:buNone/>
              <a:defRPr sz="2800" b="0" i="1" u="none" strike="noStrike" cap="none">
                <a:solidFill>
                  <a:srgbClr val="002856"/>
                </a:solidFill>
                <a:latin typeface="Calibri"/>
                <a:ea typeface="Calibri"/>
                <a:cs typeface="Calibri"/>
                <a:sym typeface="Calibri"/>
              </a:defRPr>
            </a:lvl1pPr>
            <a:lvl2pPr marL="914400" marR="0" lvl="1" indent="-228600" algn="l" rtl="0">
              <a:spcBef>
                <a:spcPts val="600"/>
              </a:spcBef>
              <a:spcAft>
                <a:spcPts val="0"/>
              </a:spcAft>
              <a:buClr>
                <a:schemeClr val="lt1"/>
              </a:buClr>
              <a:buSzPts val="2800"/>
              <a:buFont typeface="Calibri"/>
              <a:buNone/>
              <a:defRPr sz="2800" b="0" i="0" u="none" strike="noStrike" cap="none">
                <a:solidFill>
                  <a:schemeClr val="lt1"/>
                </a:solidFill>
                <a:latin typeface="Calibri"/>
                <a:ea typeface="Calibri"/>
                <a:cs typeface="Calibri"/>
                <a:sym typeface="Calibri"/>
              </a:defRPr>
            </a:lvl2pPr>
            <a:lvl3pPr marL="1371600" marR="0" lvl="2" indent="-228600" algn="l" rtl="0">
              <a:spcBef>
                <a:spcPts val="480"/>
              </a:spcBef>
              <a:spcAft>
                <a:spcPts val="0"/>
              </a:spcAft>
              <a:buClr>
                <a:schemeClr val="lt1"/>
              </a:buClr>
              <a:buSzPts val="2400"/>
              <a:buFont typeface="Calibri"/>
              <a:buNone/>
              <a:defRPr sz="2400" b="0" i="0" u="none" strike="noStrike" cap="none">
                <a:solidFill>
                  <a:schemeClr val="lt1"/>
                </a:solidFill>
                <a:latin typeface="Calibri"/>
                <a:ea typeface="Calibri"/>
                <a:cs typeface="Calibri"/>
                <a:sym typeface="Calibri"/>
              </a:defRPr>
            </a:lvl3pPr>
            <a:lvl4pPr marL="1828800" marR="0" lvl="3" indent="-228600" algn="l" rtl="0">
              <a:spcBef>
                <a:spcPts val="400"/>
              </a:spcBef>
              <a:spcAft>
                <a:spcPts val="0"/>
              </a:spcAft>
              <a:buClr>
                <a:schemeClr val="lt1"/>
              </a:buClr>
              <a:buSzPts val="2000"/>
              <a:buFont typeface="Calibri"/>
              <a:buNone/>
              <a:defRPr sz="2000" b="0" i="0" u="none" strike="noStrike" cap="none">
                <a:solidFill>
                  <a:schemeClr val="lt1"/>
                </a:solidFill>
                <a:latin typeface="Calibri"/>
                <a:ea typeface="Calibri"/>
                <a:cs typeface="Calibri"/>
                <a:sym typeface="Calibri"/>
              </a:defRPr>
            </a:lvl4pPr>
            <a:lvl5pPr marL="2286000" marR="0" lvl="4" indent="-228600" algn="l" rtl="0">
              <a:spcBef>
                <a:spcPts val="400"/>
              </a:spcBef>
              <a:spcAft>
                <a:spcPts val="0"/>
              </a:spcAft>
              <a:buClr>
                <a:schemeClr val="lt1"/>
              </a:buClr>
              <a:buSzPts val="2000"/>
              <a:buFont typeface="Calibri"/>
              <a:buNone/>
              <a:defRPr sz="2000" b="0" i="0" u="none" strike="noStrike" cap="none">
                <a:solidFill>
                  <a:schemeClr val="lt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iner">
  <p:cSld name="Trainer">
    <p:spTree>
      <p:nvGrpSpPr>
        <p:cNvPr id="1" name="Shape 52"/>
        <p:cNvGrpSpPr/>
        <p:nvPr/>
      </p:nvGrpSpPr>
      <p:grpSpPr>
        <a:xfrm>
          <a:off x="0" y="0"/>
          <a:ext cx="0" cy="0"/>
          <a:chOff x="0" y="0"/>
          <a:chExt cx="0" cy="0"/>
        </a:xfrm>
      </p:grpSpPr>
      <p:pic>
        <p:nvPicPr>
          <p:cNvPr id="53" name="Google Shape;53;p10"/>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54" name="Google Shape;54;p10"/>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2856"/>
              </a:buClr>
              <a:buSzPts val="3600"/>
              <a:buFont typeface="Calibri"/>
              <a:buNone/>
              <a:defRPr sz="3600" b="1" i="0" u="none" strike="noStrike" cap="none">
                <a:solidFill>
                  <a:srgbClr val="00285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cxnSp>
        <p:nvCxnSpPr>
          <p:cNvPr id="55" name="Google Shape;55;p10"/>
          <p:cNvCxnSpPr/>
          <p:nvPr/>
        </p:nvCxnSpPr>
        <p:spPr>
          <a:xfrm rot="10800000" flipH="1">
            <a:off x="304800" y="1378375"/>
            <a:ext cx="11607678" cy="1"/>
          </a:xfrm>
          <a:prstGeom prst="straightConnector1">
            <a:avLst/>
          </a:prstGeom>
          <a:noFill/>
          <a:ln w="28575" cap="flat" cmpd="sng">
            <a:solidFill>
              <a:srgbClr val="FFE789"/>
            </a:solidFill>
            <a:prstDash val="solid"/>
            <a:round/>
            <a:headEnd type="none" w="sm" len="sm"/>
            <a:tailEnd type="none" w="sm" len="sm"/>
          </a:ln>
        </p:spPr>
      </p:cxnSp>
      <p:sp>
        <p:nvSpPr>
          <p:cNvPr id="56" name="Google Shape;56;p10"/>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Clr>
                <a:srgbClr val="002856"/>
              </a:buClr>
              <a:buSzPts val="3200"/>
              <a:buFont typeface="Calibri"/>
              <a:buNone/>
              <a:defRPr sz="3200" b="0" i="0" u="none" strike="noStrike" cap="none">
                <a:solidFill>
                  <a:srgbClr val="002856"/>
                </a:solidFill>
                <a:latin typeface="Calibri"/>
                <a:ea typeface="Calibri"/>
                <a:cs typeface="Calibri"/>
                <a:sym typeface="Calibri"/>
              </a:defRPr>
            </a:lvl1pPr>
            <a:lvl2pPr marL="914400" marR="0" lvl="1" indent="-228600" algn="l" rtl="0">
              <a:spcBef>
                <a:spcPts val="1200"/>
              </a:spcBef>
              <a:spcAft>
                <a:spcPts val="0"/>
              </a:spcAft>
              <a:buClr>
                <a:srgbClr val="002856"/>
              </a:buClr>
              <a:buSzPts val="3000"/>
              <a:buFont typeface="Calibri"/>
              <a:buNone/>
              <a:defRPr sz="3000" b="0" i="0" u="none" strike="noStrike" cap="none">
                <a:solidFill>
                  <a:srgbClr val="002856"/>
                </a:solidFill>
                <a:latin typeface="Calibri"/>
                <a:ea typeface="Calibri"/>
                <a:cs typeface="Calibri"/>
                <a:sym typeface="Calibri"/>
              </a:defRPr>
            </a:lvl2pPr>
            <a:lvl3pPr marL="1371600" marR="0" lvl="2" indent="-228600" algn="l" rtl="0">
              <a:spcBef>
                <a:spcPts val="1200"/>
              </a:spcBef>
              <a:spcAft>
                <a:spcPts val="0"/>
              </a:spcAft>
              <a:buClr>
                <a:srgbClr val="002856"/>
              </a:buClr>
              <a:buSzPts val="2800"/>
              <a:buFont typeface="Calibri"/>
              <a:buNone/>
              <a:defRPr sz="2800" b="0" i="0" u="none" strike="noStrike" cap="none">
                <a:solidFill>
                  <a:srgbClr val="002856"/>
                </a:solidFill>
                <a:latin typeface="Calibri"/>
                <a:ea typeface="Calibri"/>
                <a:cs typeface="Calibri"/>
                <a:sym typeface="Calibri"/>
              </a:defRPr>
            </a:lvl3pPr>
            <a:lvl4pPr marL="1828800" marR="0" lvl="3" indent="-228600" algn="l" rtl="0">
              <a:spcBef>
                <a:spcPts val="12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4pPr>
            <a:lvl5pPr marL="2286000" marR="0" lvl="4" indent="-228600" algn="l" rtl="0">
              <a:spcBef>
                <a:spcPts val="400"/>
              </a:spcBef>
              <a:spcAft>
                <a:spcPts val="0"/>
              </a:spcAft>
              <a:buClr>
                <a:srgbClr val="002856"/>
              </a:buClr>
              <a:buSzPts val="2000"/>
              <a:buFont typeface="Calibri"/>
              <a:buNone/>
              <a:defRPr sz="2000" b="0" i="0" u="none" strike="noStrike" cap="none">
                <a:solidFill>
                  <a:srgbClr val="002856"/>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drive.google.com/file/d/1tkwzeA_Cu0liLW8hOkO0IBK6mQSOK_2G/view"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drive.google.com/file/d/1O8xek8zUs67kjyq64dqrE3WTgxYKzc8c/vie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MfqZ-s3ZE2k"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hyperlink" Target="http://www.youtube.com/watch?v=jiEJnJTYaPw" TargetMode="Externa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321733" y="3957092"/>
            <a:ext cx="11548533" cy="141077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856"/>
              </a:buClr>
              <a:buSzPts val="4000"/>
              <a:buFont typeface="Calibri"/>
              <a:buNone/>
            </a:pPr>
            <a:r>
              <a:rPr lang="en-US"/>
              <a:t>Parent Training</a:t>
            </a:r>
            <a:endParaRPr/>
          </a:p>
        </p:txBody>
      </p:sp>
      <p:sp>
        <p:nvSpPr>
          <p:cNvPr id="69" name="Google Shape;69;p12"/>
          <p:cNvSpPr/>
          <p:nvPr/>
        </p:nvSpPr>
        <p:spPr>
          <a:xfrm>
            <a:off x="0" y="6431067"/>
            <a:ext cx="12192000" cy="285271"/>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1200" b="0" i="0" u="none" strike="noStrike" cap="none">
                <a:solidFill>
                  <a:srgbClr val="849BB6"/>
                </a:solidFill>
                <a:latin typeface="Calibri"/>
                <a:ea typeface="Calibri"/>
                <a:cs typeface="Calibri"/>
                <a:sym typeface="Calibri"/>
              </a:rPr>
              <a:t>©2014 MindWise Innovations, a division of Riverside Community Care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1"/>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Identifying Students in Need</a:t>
            </a:r>
            <a:endParaRPr/>
          </a:p>
        </p:txBody>
      </p:sp>
      <p:sp>
        <p:nvSpPr>
          <p:cNvPr id="138" name="Google Shape;138;p21"/>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200"/>
              <a:buFont typeface="Calibri"/>
              <a:buNone/>
            </a:pPr>
            <a:r>
              <a:rPr lang="en-US">
                <a:latin typeface="Calibri"/>
                <a:ea typeface="Calibri"/>
                <a:cs typeface="Calibri"/>
                <a:sym typeface="Calibri"/>
              </a:rPr>
              <a:t>Students are identified in 2- ways:</a:t>
            </a:r>
            <a:endParaRPr/>
          </a:p>
          <a:p>
            <a:pPr marL="457200" lvl="0" indent="-228600" algn="l" rtl="0">
              <a:spcBef>
                <a:spcPts val="1200"/>
              </a:spcBef>
              <a:spcAft>
                <a:spcPts val="0"/>
              </a:spcAft>
              <a:buClr>
                <a:srgbClr val="002856"/>
              </a:buClr>
              <a:buSzPts val="3200"/>
              <a:buFont typeface="Arial"/>
              <a:buChar char="•"/>
            </a:pPr>
            <a:r>
              <a:rPr lang="en-US">
                <a:latin typeface="Calibri"/>
                <a:ea typeface="Calibri"/>
                <a:cs typeface="Calibri"/>
                <a:sym typeface="Calibri"/>
              </a:rPr>
              <a:t>Help-seeking: students ACT and tell a trusted adult</a:t>
            </a:r>
            <a:endParaRPr/>
          </a:p>
          <a:p>
            <a:pPr marL="457200" lvl="0" indent="-228600" algn="l" rtl="0">
              <a:spcBef>
                <a:spcPts val="1200"/>
              </a:spcBef>
              <a:spcAft>
                <a:spcPts val="0"/>
              </a:spcAft>
              <a:buClr>
                <a:srgbClr val="002856"/>
              </a:buClr>
              <a:buSzPts val="3200"/>
              <a:buFont typeface="Arial"/>
              <a:buChar char="•"/>
            </a:pPr>
            <a:r>
              <a:rPr lang="en-US">
                <a:latin typeface="Calibri"/>
                <a:ea typeface="Calibri"/>
                <a:cs typeface="Calibri"/>
                <a:sym typeface="Calibri"/>
              </a:rPr>
              <a:t>Student response slip</a:t>
            </a:r>
            <a:endParaRPr/>
          </a:p>
          <a:p>
            <a:pPr marL="0" lvl="0" indent="0" algn="l" rtl="0">
              <a:spcBef>
                <a:spcPts val="1200"/>
              </a:spcBef>
              <a:spcAft>
                <a:spcPts val="0"/>
              </a:spcAft>
              <a:buNone/>
            </a:pPr>
            <a:endParaRPr/>
          </a:p>
        </p:txBody>
      </p:sp>
      <p:pic>
        <p:nvPicPr>
          <p:cNvPr id="139" name="Google Shape;139;p21"/>
          <p:cNvPicPr preferRelativeResize="0"/>
          <p:nvPr/>
        </p:nvPicPr>
        <p:blipFill rotWithShape="1">
          <a:blip r:embed="rId3">
            <a:alphaModFix/>
          </a:blip>
          <a:srcRect/>
          <a:stretch/>
        </p:blipFill>
        <p:spPr>
          <a:xfrm>
            <a:off x="2272436" y="3609129"/>
            <a:ext cx="7647119" cy="2354535"/>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Our School’s Plan/Policy for Following Up With Students</a:t>
            </a:r>
            <a:endParaRPr/>
          </a:p>
        </p:txBody>
      </p:sp>
      <p:sp>
        <p:nvSpPr>
          <p:cNvPr id="146" name="Google Shape;146;p22"/>
          <p:cNvSpPr txBox="1">
            <a:spLocks noGrp="1"/>
          </p:cNvSpPr>
          <p:nvPr>
            <p:ph type="body" idx="1"/>
          </p:nvPr>
        </p:nvSpPr>
        <p:spPr>
          <a:xfrm>
            <a:off x="550325" y="1580025"/>
            <a:ext cx="11316300" cy="3929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SUSD School Counselors are trained in ASIST to provide students with support, coping skills, and referrals </a:t>
            </a:r>
            <a:endParaRPr/>
          </a:p>
          <a:p>
            <a:pPr marL="914400" lvl="0" indent="-431800" algn="l" rtl="0">
              <a:spcBef>
                <a:spcPts val="0"/>
              </a:spcBef>
              <a:spcAft>
                <a:spcPts val="0"/>
              </a:spcAft>
              <a:buSzPts val="3200"/>
              <a:buChar char="●"/>
            </a:pPr>
            <a:r>
              <a:rPr lang="en-US"/>
              <a:t>Parents will be notified if there is a concern about suicide</a:t>
            </a:r>
            <a:endParaRPr/>
          </a:p>
          <a:p>
            <a:pPr marL="0" lvl="0" indent="0" algn="l" rtl="0">
              <a:spcBef>
                <a:spcPts val="0"/>
              </a:spcBef>
              <a:spcAft>
                <a:spcPts val="0"/>
              </a:spcAft>
              <a:buNone/>
            </a:pPr>
            <a:endParaRPr sz="2100"/>
          </a:p>
          <a:p>
            <a:pPr marL="0" lvl="0" indent="0" algn="l" rtl="0">
              <a:spcBef>
                <a:spcPts val="0"/>
              </a:spcBef>
              <a:spcAft>
                <a:spcPts val="0"/>
              </a:spcAft>
              <a:buNone/>
            </a:pPr>
            <a:r>
              <a:rPr lang="en-US"/>
              <a:t>If immediate support is needed for a potential crisis, the school counselor will contact the On-Call Mental Health Clinician.</a:t>
            </a:r>
            <a:endParaRPr/>
          </a:p>
          <a:p>
            <a:pPr marL="0" lvl="0" indent="0" algn="l" rtl="0">
              <a:spcBef>
                <a:spcPts val="0"/>
              </a:spcBef>
              <a:spcAft>
                <a:spcPts val="0"/>
              </a:spcAft>
              <a:buNone/>
            </a:pPr>
            <a:endParaRPr sz="2100"/>
          </a:p>
          <a:p>
            <a:pPr marL="0" lvl="0" indent="0" algn="l" rtl="0">
              <a:spcBef>
                <a:spcPts val="0"/>
              </a:spcBef>
              <a:spcAft>
                <a:spcPts val="0"/>
              </a:spcAft>
              <a:buNone/>
            </a:pPr>
            <a:r>
              <a:rPr lang="en-US"/>
              <a:t>Or if ongoing family or individual therapy is needed, School Counselors will refer to our district’s Mental Health Clinicians </a:t>
            </a:r>
            <a:endParaRPr/>
          </a:p>
          <a:p>
            <a:pPr marL="0" lvl="0" indent="0" algn="l" rtl="0">
              <a:spcBef>
                <a:spcPts val="0"/>
              </a:spcBef>
              <a:spcAft>
                <a:spcPts val="0"/>
              </a:spcAft>
              <a:buNone/>
            </a:pPr>
            <a:endParaRPr>
              <a:solidFill>
                <a:srgbClr val="FF0000"/>
              </a:solidFill>
            </a:endParaRPr>
          </a:p>
          <a:p>
            <a:pPr marL="457200" lvl="0" indent="-254000" algn="l" rtl="0">
              <a:spcBef>
                <a:spcPts val="1200"/>
              </a:spcBef>
              <a:spcAft>
                <a:spcPts val="0"/>
              </a:spcAft>
              <a:buClr>
                <a:srgbClr val="002856"/>
              </a:buClr>
              <a:buSzPts val="3200"/>
              <a:buFont typeface="Arial"/>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3"/>
          <p:cNvSpPr txBox="1">
            <a:spLocks noGrp="1"/>
          </p:cNvSpPr>
          <p:nvPr>
            <p:ph type="title"/>
          </p:nvPr>
        </p:nvSpPr>
        <p:spPr>
          <a:xfrm>
            <a:off x="321733" y="2565614"/>
            <a:ext cx="11548533" cy="1410776"/>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856"/>
              </a:buClr>
              <a:buSzPts val="4000"/>
              <a:buFont typeface="Calibri"/>
              <a:buNone/>
            </a:pPr>
            <a:r>
              <a:rPr lang="en-US"/>
              <a:t>Parents’ Role in Suicide Prevention</a:t>
            </a:r>
            <a:endParaRPr/>
          </a:p>
        </p:txBody>
      </p:sp>
      <p:sp>
        <p:nvSpPr>
          <p:cNvPr id="152" name="Google Shape;152;p23"/>
          <p:cNvSpPr txBox="1">
            <a:spLocks noGrp="1"/>
          </p:cNvSpPr>
          <p:nvPr>
            <p:ph type="body" idx="1"/>
          </p:nvPr>
        </p:nvSpPr>
        <p:spPr>
          <a:xfrm>
            <a:off x="322263" y="3350121"/>
            <a:ext cx="11547475" cy="1252537"/>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002856"/>
              </a:buClr>
              <a:buSzPts val="2800"/>
              <a:buFont typeface="Calibri"/>
              <a:buNone/>
            </a:pPr>
            <a:r>
              <a:rPr lang="en-US"/>
              <a:t>RISK FACTORS,</a:t>
            </a:r>
            <a:endParaRPr/>
          </a:p>
          <a:p>
            <a:pPr marL="0" lvl="0" indent="0" algn="ctr" rtl="0">
              <a:spcBef>
                <a:spcPts val="600"/>
              </a:spcBef>
              <a:spcAft>
                <a:spcPts val="0"/>
              </a:spcAft>
              <a:buClr>
                <a:srgbClr val="002856"/>
              </a:buClr>
              <a:buSzPts val="2800"/>
              <a:buFont typeface="Calibri"/>
              <a:buNone/>
            </a:pPr>
            <a:r>
              <a:rPr lang="en-US"/>
              <a:t>WARNING SIGNS, AND</a:t>
            </a:r>
            <a:endParaRPr/>
          </a:p>
          <a:p>
            <a:pPr marL="0" lvl="0" indent="0" algn="ctr" rtl="0">
              <a:spcBef>
                <a:spcPts val="600"/>
              </a:spcBef>
              <a:spcAft>
                <a:spcPts val="0"/>
              </a:spcAft>
              <a:buClr>
                <a:srgbClr val="002856"/>
              </a:buClr>
              <a:buSzPts val="2800"/>
              <a:buFont typeface="Calibri"/>
              <a:buNone/>
            </a:pPr>
            <a:r>
              <a:rPr lang="en-US"/>
              <a:t>HOW TO GET HELP</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4"/>
          <p:cNvSpPr txBox="1">
            <a:spLocks noGrp="1"/>
          </p:cNvSpPr>
          <p:nvPr>
            <p:ph type="title"/>
          </p:nvPr>
        </p:nvSpPr>
        <p:spPr>
          <a:xfrm>
            <a:off x="195491" y="693138"/>
            <a:ext cx="11620500" cy="80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Video: Youth Depression from a Parent’s Perspective</a:t>
            </a:r>
            <a:endParaRPr/>
          </a:p>
        </p:txBody>
      </p:sp>
      <p:pic>
        <p:nvPicPr>
          <p:cNvPr id="159" name="Google Shape;159;p24" title="SOS- Parent perspective.mp4">
            <a:hlinkClick r:id="rId3"/>
          </p:cNvPr>
          <p:cNvPicPr preferRelativeResize="0"/>
          <p:nvPr/>
        </p:nvPicPr>
        <p:blipFill>
          <a:blip r:embed="rId4">
            <a:alphaModFix/>
          </a:blip>
          <a:stretch>
            <a:fillRect/>
          </a:stretch>
        </p:blipFill>
        <p:spPr>
          <a:xfrm>
            <a:off x="1566325" y="1580025"/>
            <a:ext cx="8868850" cy="4240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5"/>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Raising Awareness</a:t>
            </a:r>
            <a:endParaRPr/>
          </a:p>
        </p:txBody>
      </p:sp>
      <p:sp>
        <p:nvSpPr>
          <p:cNvPr id="166" name="Google Shape;166;p25"/>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2856"/>
              </a:buClr>
              <a:buSzPts val="3200"/>
              <a:buFont typeface="Calibri"/>
              <a:buNone/>
            </a:pPr>
            <a:r>
              <a:rPr lang="en-US">
                <a:latin typeface="Calibri"/>
                <a:ea typeface="Calibri"/>
                <a:cs typeface="Calibri"/>
                <a:sym typeface="Calibri"/>
              </a:rPr>
              <a:t>Thoughts of suicide are often hidden because youth are confused, embarrassed or ashamed </a:t>
            </a:r>
            <a:endParaRPr/>
          </a:p>
          <a:p>
            <a:pPr marL="457200" lvl="0" indent="-228600" algn="l" rtl="0">
              <a:lnSpc>
                <a:spcPct val="80000"/>
              </a:lnSpc>
              <a:spcBef>
                <a:spcPts val="1200"/>
              </a:spcBef>
              <a:spcAft>
                <a:spcPts val="0"/>
              </a:spcAft>
              <a:buClr>
                <a:srgbClr val="002856"/>
              </a:buClr>
              <a:buSzPts val="3200"/>
              <a:buFont typeface="Arial"/>
              <a:buChar char="•"/>
            </a:pPr>
            <a:r>
              <a:rPr lang="en-US">
                <a:latin typeface="Calibri"/>
                <a:ea typeface="Calibri"/>
                <a:cs typeface="Calibri"/>
                <a:sym typeface="Calibri"/>
              </a:rPr>
              <a:t>Research shows that many parents are unaware of their child’s suicidal thoughts</a:t>
            </a:r>
            <a:endParaRPr/>
          </a:p>
          <a:p>
            <a:pPr marL="914400" lvl="1" indent="-228600" algn="l" rtl="0">
              <a:lnSpc>
                <a:spcPct val="80000"/>
              </a:lnSpc>
              <a:spcBef>
                <a:spcPts val="1200"/>
              </a:spcBef>
              <a:spcAft>
                <a:spcPts val="0"/>
              </a:spcAft>
              <a:buClr>
                <a:srgbClr val="002856"/>
              </a:buClr>
              <a:buSzPts val="3000"/>
              <a:buFont typeface="Arial"/>
              <a:buChar char="•"/>
            </a:pPr>
            <a:r>
              <a:rPr lang="en-US"/>
              <a:t>In a 2019 survey of more than 5,000 teen-parent pairs, over 400 teens reported having thoughts of suicide</a:t>
            </a:r>
            <a:endParaRPr/>
          </a:p>
          <a:p>
            <a:pPr marL="914400" lvl="1" indent="-228600" algn="l" rtl="0">
              <a:lnSpc>
                <a:spcPct val="80000"/>
              </a:lnSpc>
              <a:spcBef>
                <a:spcPts val="1200"/>
              </a:spcBef>
              <a:spcAft>
                <a:spcPts val="0"/>
              </a:spcAft>
              <a:buClr>
                <a:srgbClr val="002856"/>
              </a:buClr>
              <a:buSzPts val="3000"/>
              <a:buFont typeface="Arial"/>
              <a:buChar char="•"/>
            </a:pPr>
            <a:r>
              <a:rPr lang="en-US"/>
              <a:t>About half of those teens' parents reported that they didn't know their child had thoughts of suicide </a:t>
            </a:r>
            <a:r>
              <a:rPr lang="en-US" sz="1400"/>
              <a:t>(</a:t>
            </a:r>
            <a:r>
              <a:rPr lang="en-US" sz="1400">
                <a:latin typeface="Calibri"/>
                <a:ea typeface="Calibri"/>
                <a:cs typeface="Calibri"/>
                <a:sym typeface="Calibri"/>
              </a:rPr>
              <a:t>Jones et al., 2019)</a:t>
            </a:r>
            <a:endParaRPr>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6"/>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Key Risk Factors</a:t>
            </a:r>
            <a:endParaRPr/>
          </a:p>
        </p:txBody>
      </p:sp>
      <p:sp>
        <p:nvSpPr>
          <p:cNvPr id="173" name="Google Shape;173;p26"/>
          <p:cNvSpPr txBox="1">
            <a:spLocks noGrp="1"/>
          </p:cNvSpPr>
          <p:nvPr>
            <p:ph type="body" idx="1"/>
          </p:nvPr>
        </p:nvSpPr>
        <p:spPr>
          <a:xfrm>
            <a:off x="203202" y="1608770"/>
            <a:ext cx="11663363" cy="3929062"/>
          </a:xfrm>
          <a:prstGeom prst="rect">
            <a:avLst/>
          </a:prstGeom>
          <a:noFill/>
          <a:ln>
            <a:noFill/>
          </a:ln>
        </p:spPr>
        <p:txBody>
          <a:bodyPr spcFirstLastPara="1" wrap="square" lIns="91425" tIns="45700" rIns="91425" bIns="45700" anchor="t" anchorCtr="0">
            <a:noAutofit/>
          </a:bodyPr>
          <a:lstStyle/>
          <a:p>
            <a:pPr marL="457200" lvl="0" indent="-228600" algn="l" rtl="0">
              <a:lnSpc>
                <a:spcPct val="80000"/>
              </a:lnSpc>
              <a:spcBef>
                <a:spcPts val="0"/>
              </a:spcBef>
              <a:spcAft>
                <a:spcPts val="0"/>
              </a:spcAft>
              <a:buClr>
                <a:srgbClr val="002856"/>
              </a:buClr>
              <a:buSzPts val="3200"/>
              <a:buFont typeface="Arial"/>
              <a:buChar char="•"/>
            </a:pPr>
            <a:r>
              <a:rPr lang="en-US">
                <a:latin typeface="Calibri"/>
                <a:ea typeface="Calibri"/>
                <a:cs typeface="Calibri"/>
                <a:sym typeface="Calibri"/>
              </a:rPr>
              <a:t>Depression: The majority of people who die by suicide have a mental health disorder (most commonly depression)</a:t>
            </a:r>
            <a:endParaRPr/>
          </a:p>
          <a:p>
            <a:pPr marL="914400" lvl="1" indent="-228600" algn="l" rtl="0">
              <a:lnSpc>
                <a:spcPct val="80000"/>
              </a:lnSpc>
              <a:spcBef>
                <a:spcPts val="1800"/>
              </a:spcBef>
              <a:spcAft>
                <a:spcPts val="0"/>
              </a:spcAft>
              <a:buClr>
                <a:srgbClr val="002856"/>
              </a:buClr>
              <a:buSzPts val="3000"/>
              <a:buFont typeface="Arial"/>
              <a:buChar char="•"/>
            </a:pPr>
            <a:r>
              <a:rPr lang="en-US">
                <a:latin typeface="Calibri"/>
                <a:ea typeface="Calibri"/>
                <a:cs typeface="Calibri"/>
                <a:sym typeface="Calibri"/>
              </a:rPr>
              <a:t>Depression is treatable but without treatment, a young person may begin to feel so hopeless that they consider suicide</a:t>
            </a:r>
            <a:endParaRPr/>
          </a:p>
          <a:p>
            <a:pPr marL="457200" lvl="0" indent="-228600" algn="l" rtl="0">
              <a:lnSpc>
                <a:spcPct val="80000"/>
              </a:lnSpc>
              <a:spcBef>
                <a:spcPts val="1800"/>
              </a:spcBef>
              <a:spcAft>
                <a:spcPts val="0"/>
              </a:spcAft>
              <a:buClr>
                <a:srgbClr val="002856"/>
              </a:buClr>
              <a:buSzPts val="3200"/>
              <a:buFont typeface="Arial"/>
              <a:buChar char="•"/>
            </a:pPr>
            <a:r>
              <a:rPr lang="en-US">
                <a:latin typeface="Calibri"/>
                <a:ea typeface="Calibri"/>
                <a:cs typeface="Calibri"/>
                <a:sym typeface="Calibri"/>
              </a:rPr>
              <a:t>Substance Use: Many young people who struggle with depression also struggle with alcohol and/or drug use </a:t>
            </a:r>
            <a:endParaRPr/>
          </a:p>
          <a:p>
            <a:pPr marL="457200" lvl="0" indent="-228600" algn="l" rtl="0">
              <a:lnSpc>
                <a:spcPct val="80000"/>
              </a:lnSpc>
              <a:spcBef>
                <a:spcPts val="1800"/>
              </a:spcBef>
              <a:spcAft>
                <a:spcPts val="0"/>
              </a:spcAft>
              <a:buClr>
                <a:srgbClr val="002856"/>
              </a:buClr>
              <a:buSzPts val="3200"/>
              <a:buFont typeface="Arial"/>
              <a:buChar char="•"/>
            </a:pPr>
            <a:r>
              <a:rPr lang="en-US">
                <a:latin typeface="Calibri"/>
                <a:ea typeface="Calibri"/>
                <a:cs typeface="Calibri"/>
                <a:sym typeface="Calibri"/>
              </a:rPr>
              <a:t>Access to Guns: Suicide crises are often short-term but having access to a gun makes it easier to carry out the act in an instant </a:t>
            </a:r>
            <a:endParaRPr/>
          </a:p>
          <a:p>
            <a:pPr marL="457200" lvl="0" indent="-25400" algn="l" rtl="0">
              <a:lnSpc>
                <a:spcPct val="80000"/>
              </a:lnSpc>
              <a:spcBef>
                <a:spcPts val="1800"/>
              </a:spcBef>
              <a:spcAft>
                <a:spcPts val="0"/>
              </a:spcAft>
              <a:buClr>
                <a:srgbClr val="002856"/>
              </a:buClr>
              <a:buSzPts val="3200"/>
              <a:buFont typeface="Arial"/>
              <a:buNone/>
            </a:pPr>
            <a:endParaRPr>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7"/>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Warning Signs: Watch and Listen</a:t>
            </a:r>
            <a:endParaRPr/>
          </a:p>
        </p:txBody>
      </p:sp>
      <p:sp>
        <p:nvSpPr>
          <p:cNvPr id="180" name="Google Shape;180;p27"/>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p>
            <a:pPr marL="457200" lvl="1" indent="-228600" algn="l" rtl="0">
              <a:lnSpc>
                <a:spcPct val="80000"/>
              </a:lnSpc>
              <a:spcBef>
                <a:spcPts val="0"/>
              </a:spcBef>
              <a:spcAft>
                <a:spcPts val="0"/>
              </a:spcAft>
              <a:buClr>
                <a:srgbClr val="002856"/>
              </a:buClr>
              <a:buSzPts val="3200"/>
              <a:buFont typeface="Arial"/>
              <a:buChar char="•"/>
            </a:pPr>
            <a:r>
              <a:rPr lang="en-US" sz="3200">
                <a:latin typeface="Calibri"/>
                <a:ea typeface="Calibri"/>
                <a:cs typeface="Calibri"/>
                <a:sym typeface="Calibri"/>
              </a:rPr>
              <a:t>Watch for significant changes in behavior, particularly:</a:t>
            </a:r>
            <a:endParaRPr/>
          </a:p>
          <a:p>
            <a:pPr marL="685800" lvl="1" indent="-228600" algn="l" rtl="0">
              <a:lnSpc>
                <a:spcPct val="80000"/>
              </a:lnSpc>
              <a:spcBef>
                <a:spcPts val="600"/>
              </a:spcBef>
              <a:spcAft>
                <a:spcPts val="0"/>
              </a:spcAft>
              <a:buClr>
                <a:srgbClr val="849BB6"/>
              </a:buClr>
              <a:buSzPts val="3000"/>
              <a:buFont typeface="Arial"/>
              <a:buChar char="•"/>
            </a:pPr>
            <a:r>
              <a:rPr lang="en-US">
                <a:latin typeface="Calibri"/>
                <a:ea typeface="Calibri"/>
                <a:cs typeface="Calibri"/>
                <a:sym typeface="Calibri"/>
              </a:rPr>
              <a:t>Extreme withdrawal </a:t>
            </a:r>
            <a:endParaRPr/>
          </a:p>
          <a:p>
            <a:pPr marL="685800" lvl="1" indent="-228600" algn="l" rtl="0">
              <a:lnSpc>
                <a:spcPct val="80000"/>
              </a:lnSpc>
              <a:spcBef>
                <a:spcPts val="600"/>
              </a:spcBef>
              <a:spcAft>
                <a:spcPts val="0"/>
              </a:spcAft>
              <a:buClr>
                <a:srgbClr val="849BB6"/>
              </a:buClr>
              <a:buSzPts val="3000"/>
              <a:buFont typeface="Arial"/>
              <a:buChar char="•"/>
            </a:pPr>
            <a:r>
              <a:rPr lang="en-US">
                <a:latin typeface="Calibri"/>
                <a:ea typeface="Calibri"/>
                <a:cs typeface="Calibri"/>
                <a:sym typeface="Calibri"/>
              </a:rPr>
              <a:t>Increased or decreased sleep</a:t>
            </a:r>
            <a:endParaRPr/>
          </a:p>
          <a:p>
            <a:pPr marL="685800" lvl="1" indent="-228600" algn="l" rtl="0">
              <a:lnSpc>
                <a:spcPct val="80000"/>
              </a:lnSpc>
              <a:spcBef>
                <a:spcPts val="600"/>
              </a:spcBef>
              <a:spcAft>
                <a:spcPts val="0"/>
              </a:spcAft>
              <a:buClr>
                <a:srgbClr val="849BB6"/>
              </a:buClr>
              <a:buSzPts val="3000"/>
              <a:buFont typeface="Arial"/>
              <a:buChar char="•"/>
            </a:pPr>
            <a:r>
              <a:rPr lang="en-US">
                <a:latin typeface="Calibri"/>
                <a:ea typeface="Calibri"/>
                <a:cs typeface="Calibri"/>
                <a:sym typeface="Calibri"/>
              </a:rPr>
              <a:t>Anger or hostility that is out of character or out of context</a:t>
            </a:r>
            <a:endParaRPr/>
          </a:p>
          <a:p>
            <a:pPr marL="685800" lvl="1" indent="-228600" algn="l" rtl="0">
              <a:lnSpc>
                <a:spcPct val="80000"/>
              </a:lnSpc>
              <a:spcBef>
                <a:spcPts val="600"/>
              </a:spcBef>
              <a:spcAft>
                <a:spcPts val="0"/>
              </a:spcAft>
              <a:buClr>
                <a:srgbClr val="849BB6"/>
              </a:buClr>
              <a:buSzPts val="3000"/>
              <a:buFont typeface="Arial"/>
              <a:buChar char="•"/>
            </a:pPr>
            <a:r>
              <a:rPr lang="en-US">
                <a:latin typeface="Calibri"/>
                <a:ea typeface="Calibri"/>
                <a:cs typeface="Calibri"/>
                <a:sym typeface="Calibri"/>
              </a:rPr>
              <a:t>Increased agitation or irritability</a:t>
            </a:r>
            <a:endParaRPr/>
          </a:p>
          <a:p>
            <a:pPr marL="457200" lvl="1" indent="-228600" algn="l" rtl="0">
              <a:lnSpc>
                <a:spcPct val="80000"/>
              </a:lnSpc>
              <a:spcBef>
                <a:spcPts val="1800"/>
              </a:spcBef>
              <a:spcAft>
                <a:spcPts val="0"/>
              </a:spcAft>
              <a:buClr>
                <a:srgbClr val="002856"/>
              </a:buClr>
              <a:buSzPts val="3200"/>
              <a:buFont typeface="Arial"/>
              <a:buChar char="•"/>
            </a:pPr>
            <a:r>
              <a:rPr lang="en-US" sz="3200">
                <a:latin typeface="Calibri"/>
                <a:ea typeface="Calibri"/>
                <a:cs typeface="Calibri"/>
                <a:sym typeface="Calibri"/>
              </a:rPr>
              <a:t>Listen for:</a:t>
            </a:r>
            <a:endParaRPr/>
          </a:p>
          <a:p>
            <a:pPr marL="685800" lvl="1" indent="-228600" algn="l" rtl="0">
              <a:lnSpc>
                <a:spcPct val="80000"/>
              </a:lnSpc>
              <a:spcBef>
                <a:spcPts val="600"/>
              </a:spcBef>
              <a:spcAft>
                <a:spcPts val="0"/>
              </a:spcAft>
              <a:buClr>
                <a:srgbClr val="849BB6"/>
              </a:buClr>
              <a:buSzPts val="3000"/>
              <a:buFont typeface="Arial"/>
              <a:buChar char="•"/>
            </a:pPr>
            <a:r>
              <a:rPr lang="en-US">
                <a:latin typeface="Calibri"/>
                <a:ea typeface="Calibri"/>
                <a:cs typeface="Calibri"/>
                <a:sym typeface="Calibri"/>
              </a:rPr>
              <a:t>Talk about suicide </a:t>
            </a:r>
            <a:endParaRPr/>
          </a:p>
          <a:p>
            <a:pPr marL="685800" lvl="1" indent="-228600" algn="l" rtl="0">
              <a:lnSpc>
                <a:spcPct val="80000"/>
              </a:lnSpc>
              <a:spcBef>
                <a:spcPts val="600"/>
              </a:spcBef>
              <a:spcAft>
                <a:spcPts val="0"/>
              </a:spcAft>
              <a:buClr>
                <a:srgbClr val="849BB6"/>
              </a:buClr>
              <a:buSzPts val="3000"/>
              <a:buFont typeface="Arial"/>
              <a:buChar char="•"/>
            </a:pPr>
            <a:r>
              <a:rPr lang="en-US">
                <a:latin typeface="Calibri"/>
                <a:ea typeface="Calibri"/>
                <a:cs typeface="Calibri"/>
                <a:sym typeface="Calibri"/>
              </a:rPr>
              <a:t>Sounding hopeless</a:t>
            </a:r>
            <a:endParaRPr/>
          </a:p>
          <a:p>
            <a:pPr marL="685800" lvl="1" indent="-228600" algn="l" rtl="0">
              <a:lnSpc>
                <a:spcPct val="80000"/>
              </a:lnSpc>
              <a:spcBef>
                <a:spcPts val="600"/>
              </a:spcBef>
              <a:spcAft>
                <a:spcPts val="0"/>
              </a:spcAft>
              <a:buClr>
                <a:srgbClr val="849BB6"/>
              </a:buClr>
              <a:buSzPts val="3000"/>
              <a:buFont typeface="Arial"/>
              <a:buChar char="•"/>
            </a:pPr>
            <a:r>
              <a:rPr lang="en-US">
                <a:latin typeface="Calibri"/>
                <a:ea typeface="Calibri"/>
                <a:cs typeface="Calibri"/>
                <a:sym typeface="Calibri"/>
              </a:rPr>
              <a:t>Sounding overwhelmed by emotional pain </a:t>
            </a:r>
            <a:r>
              <a:rPr lang="en-US" sz="3200">
                <a:latin typeface="Calibri"/>
                <a:ea typeface="Calibri"/>
                <a:cs typeface="Calibri"/>
                <a:sym typeface="Calibri"/>
              </a:rPr>
              <a:t>or distress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8"/>
          <p:cNvSpPr txBox="1">
            <a:spLocks noGrp="1"/>
          </p:cNvSpPr>
          <p:nvPr>
            <p:ph type="title"/>
          </p:nvPr>
        </p:nvSpPr>
        <p:spPr>
          <a:xfrm>
            <a:off x="195491" y="693138"/>
            <a:ext cx="8851886"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Talking To Your Child</a:t>
            </a:r>
            <a:endParaRPr/>
          </a:p>
        </p:txBody>
      </p:sp>
      <p:sp>
        <p:nvSpPr>
          <p:cNvPr id="187" name="Google Shape;187;p28"/>
          <p:cNvSpPr txBox="1">
            <a:spLocks noGrp="1"/>
          </p:cNvSpPr>
          <p:nvPr>
            <p:ph type="body" idx="1"/>
          </p:nvPr>
        </p:nvSpPr>
        <p:spPr>
          <a:xfrm>
            <a:off x="203203" y="1580015"/>
            <a:ext cx="8844174" cy="3929062"/>
          </a:xfrm>
          <a:prstGeom prst="rect">
            <a:avLst/>
          </a:prstGeom>
          <a:noFill/>
          <a:ln>
            <a:noFill/>
          </a:ln>
        </p:spPr>
        <p:txBody>
          <a:bodyPr spcFirstLastPara="1" wrap="square" lIns="91425" tIns="45700" rIns="91425" bIns="45700" anchor="t" anchorCtr="0">
            <a:noAutofit/>
          </a:bodyPr>
          <a:lstStyle/>
          <a:p>
            <a:pPr marL="457200" lvl="0" indent="-228600" algn="l" rtl="0">
              <a:lnSpc>
                <a:spcPct val="80000"/>
              </a:lnSpc>
              <a:spcBef>
                <a:spcPts val="0"/>
              </a:spcBef>
              <a:spcAft>
                <a:spcPts val="0"/>
              </a:spcAft>
              <a:buClr>
                <a:srgbClr val="002856"/>
              </a:buClr>
              <a:buSzPts val="3200"/>
              <a:buFont typeface="Arial"/>
              <a:buChar char="•"/>
            </a:pPr>
            <a:r>
              <a:rPr lang="en-US">
                <a:latin typeface="Calibri"/>
                <a:ea typeface="Calibri"/>
                <a:cs typeface="Calibri"/>
                <a:sym typeface="Calibri"/>
              </a:rPr>
              <a:t>We are encouraging students to tell a trusted adult at home or at school if they are worried about themselves or a friend</a:t>
            </a:r>
            <a:endParaRPr/>
          </a:p>
          <a:p>
            <a:pPr marL="457200" lvl="0" indent="-228600" algn="l" rtl="0">
              <a:lnSpc>
                <a:spcPct val="80000"/>
              </a:lnSpc>
              <a:spcBef>
                <a:spcPts val="1800"/>
              </a:spcBef>
              <a:spcAft>
                <a:spcPts val="0"/>
              </a:spcAft>
              <a:buClr>
                <a:srgbClr val="002856"/>
              </a:buClr>
              <a:buSzPts val="3200"/>
              <a:buFont typeface="Arial"/>
              <a:buChar char="•"/>
            </a:pPr>
            <a:r>
              <a:rPr lang="en-US">
                <a:latin typeface="Calibri"/>
                <a:ea typeface="Calibri"/>
                <a:cs typeface="Calibri"/>
                <a:sym typeface="Calibri"/>
              </a:rPr>
              <a:t>Talking about these issues can be tough for families; mental health isn’t often discussed openly like physical health</a:t>
            </a:r>
            <a:endParaRPr/>
          </a:p>
        </p:txBody>
      </p:sp>
      <p:sp>
        <p:nvSpPr>
          <p:cNvPr id="188" name="Google Shape;188;p28"/>
          <p:cNvSpPr txBox="1">
            <a:spLocks noGrp="1"/>
          </p:cNvSpPr>
          <p:nvPr>
            <p:ph type="body" idx="2"/>
          </p:nvPr>
        </p:nvSpPr>
        <p:spPr>
          <a:xfrm>
            <a:off x="9347200" y="1495350"/>
            <a:ext cx="2565400" cy="500704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lt1"/>
              </a:buClr>
              <a:buSzPts val="2800"/>
              <a:buFont typeface="Calibri"/>
              <a:buNone/>
            </a:pPr>
            <a:r>
              <a:rPr lang="en-US">
                <a:latin typeface="Calibri"/>
                <a:ea typeface="Calibri"/>
                <a:cs typeface="Calibri"/>
                <a:sym typeface="Calibri"/>
              </a:rPr>
              <a:t>You can help protect your child and their friends by opening up a conversation about mental health</a:t>
            </a:r>
            <a:endParaRPr/>
          </a:p>
        </p:txBody>
      </p:sp>
      <p:pic>
        <p:nvPicPr>
          <p:cNvPr id="189" name="Google Shape;189;p28"/>
          <p:cNvPicPr preferRelativeResize="0"/>
          <p:nvPr/>
        </p:nvPicPr>
        <p:blipFill>
          <a:blip r:embed="rId3">
            <a:alphaModFix/>
          </a:blip>
          <a:stretch>
            <a:fillRect/>
          </a:stretch>
        </p:blipFill>
        <p:spPr>
          <a:xfrm>
            <a:off x="5312850" y="3852325"/>
            <a:ext cx="1739901" cy="2857498"/>
          </a:xfrm>
          <a:prstGeom prst="rect">
            <a:avLst/>
          </a:prstGeom>
          <a:noFill/>
          <a:ln>
            <a:noFill/>
          </a:ln>
        </p:spPr>
      </p:pic>
      <p:pic>
        <p:nvPicPr>
          <p:cNvPr id="190" name="Google Shape;190;p28"/>
          <p:cNvPicPr preferRelativeResize="0"/>
          <p:nvPr/>
        </p:nvPicPr>
        <p:blipFill>
          <a:blip r:embed="rId4">
            <a:alphaModFix/>
          </a:blip>
          <a:stretch>
            <a:fillRect/>
          </a:stretch>
        </p:blipFill>
        <p:spPr>
          <a:xfrm>
            <a:off x="7154200" y="3852325"/>
            <a:ext cx="1739901" cy="28575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9"/>
          <p:cNvSpPr txBox="1">
            <a:spLocks noGrp="1"/>
          </p:cNvSpPr>
          <p:nvPr>
            <p:ph type="body" idx="2"/>
          </p:nvPr>
        </p:nvSpPr>
        <p:spPr>
          <a:xfrm>
            <a:off x="8100332" y="819060"/>
            <a:ext cx="3631310" cy="5666407"/>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2800"/>
              <a:buFont typeface="Calibri"/>
              <a:buNone/>
            </a:pPr>
            <a:r>
              <a:rPr lang="en-US" sz="2800" b="1">
                <a:latin typeface="Calibri"/>
                <a:ea typeface="Calibri"/>
                <a:cs typeface="Calibri"/>
                <a:sym typeface="Calibri"/>
              </a:rPr>
              <a:t>Call 1-800-273-TALK (8255)</a:t>
            </a:r>
            <a:r>
              <a:rPr lang="en-US" sz="2800">
                <a:latin typeface="Calibri"/>
                <a:ea typeface="Calibri"/>
                <a:cs typeface="Calibri"/>
                <a:sym typeface="Calibri"/>
              </a:rPr>
              <a:t> National Suicide Prevention Lifeline: for 24/7, free and confidential support for people in distress, prevention and crisis resources for you or your loved ones.</a:t>
            </a:r>
            <a:endParaRPr sz="2800"/>
          </a:p>
          <a:p>
            <a:pPr marL="0" lvl="0" indent="0" algn="l" rtl="0">
              <a:spcBef>
                <a:spcPts val="1800"/>
              </a:spcBef>
              <a:spcAft>
                <a:spcPts val="0"/>
              </a:spcAft>
              <a:buClr>
                <a:srgbClr val="002856"/>
              </a:buClr>
              <a:buSzPts val="2800"/>
              <a:buFont typeface="Calibri"/>
              <a:buNone/>
            </a:pPr>
            <a:r>
              <a:rPr lang="en-US" sz="2800" b="1">
                <a:latin typeface="Calibri"/>
                <a:ea typeface="Calibri"/>
                <a:cs typeface="Calibri"/>
                <a:sym typeface="Calibri"/>
              </a:rPr>
              <a:t>Text ACT to 741741</a:t>
            </a:r>
            <a:r>
              <a:rPr lang="en-US" sz="2800">
                <a:latin typeface="Calibri"/>
                <a:ea typeface="Calibri"/>
                <a:cs typeface="Calibri"/>
                <a:sym typeface="Calibri"/>
              </a:rPr>
              <a:t> Crisis Text Line for 24/7, free and crisis support.</a:t>
            </a:r>
            <a:endParaRPr/>
          </a:p>
        </p:txBody>
      </p:sp>
      <p:pic>
        <p:nvPicPr>
          <p:cNvPr id="197" name="Google Shape;197;p29"/>
          <p:cNvPicPr preferRelativeResize="0"/>
          <p:nvPr/>
        </p:nvPicPr>
        <p:blipFill rotWithShape="1">
          <a:blip r:embed="rId3">
            <a:alphaModFix/>
          </a:blip>
          <a:srcRect/>
          <a:stretch/>
        </p:blipFill>
        <p:spPr>
          <a:xfrm>
            <a:off x="1317891" y="2086810"/>
            <a:ext cx="2216323" cy="2438400"/>
          </a:xfrm>
          <a:prstGeom prst="rect">
            <a:avLst/>
          </a:prstGeom>
          <a:noFill/>
          <a:ln>
            <a:noFill/>
          </a:ln>
        </p:spPr>
      </p:pic>
      <p:pic>
        <p:nvPicPr>
          <p:cNvPr id="198" name="Google Shape;198;p29"/>
          <p:cNvPicPr preferRelativeResize="0"/>
          <p:nvPr/>
        </p:nvPicPr>
        <p:blipFill rotWithShape="1">
          <a:blip r:embed="rId4">
            <a:alphaModFix/>
          </a:blip>
          <a:srcRect/>
          <a:stretch/>
        </p:blipFill>
        <p:spPr>
          <a:xfrm>
            <a:off x="4135581" y="2565862"/>
            <a:ext cx="2514601" cy="1351656"/>
          </a:xfrm>
          <a:prstGeom prst="rect">
            <a:avLst/>
          </a:prstGeom>
          <a:noFill/>
          <a:ln>
            <a:noFill/>
          </a:ln>
        </p:spPr>
      </p:pic>
      <p:sp>
        <p:nvSpPr>
          <p:cNvPr id="199" name="Google Shape;199;p29"/>
          <p:cNvSpPr txBox="1"/>
          <p:nvPr/>
        </p:nvSpPr>
        <p:spPr>
          <a:xfrm>
            <a:off x="4298705" y="3623254"/>
            <a:ext cx="2205600" cy="730392"/>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500"/>
              <a:buFont typeface="Helvetica Neue"/>
              <a:buNone/>
            </a:pPr>
            <a:r>
              <a:rPr lang="en-US" sz="1500" b="0" i="0" u="none" strike="noStrike" cap="none">
                <a:solidFill>
                  <a:schemeClr val="dk1"/>
                </a:solidFill>
                <a:latin typeface="Helvetica Neue"/>
                <a:ea typeface="Helvetica Neue"/>
                <a:cs typeface="Helvetica Neue"/>
                <a:sym typeface="Helvetica Neue"/>
              </a:rPr>
              <a:t>Text </a:t>
            </a:r>
            <a:r>
              <a:rPr lang="en-US" sz="1500" b="1" i="0" u="none" strike="noStrike" cap="none">
                <a:solidFill>
                  <a:srgbClr val="E40B14"/>
                </a:solidFill>
                <a:latin typeface="Helvetica Neue"/>
                <a:ea typeface="Helvetica Neue"/>
                <a:cs typeface="Helvetica Neue"/>
                <a:sym typeface="Helvetica Neue"/>
              </a:rPr>
              <a:t>ACT </a:t>
            </a:r>
            <a:r>
              <a:rPr lang="en-US" sz="1500" b="0" i="0" u="none" strike="noStrike" cap="none">
                <a:solidFill>
                  <a:schemeClr val="dk1"/>
                </a:solidFill>
                <a:latin typeface="Helvetica Neue"/>
                <a:ea typeface="Helvetica Neue"/>
                <a:cs typeface="Helvetica Neue"/>
                <a:sym typeface="Helvetica Neue"/>
              </a:rPr>
              <a:t>to 741741.</a:t>
            </a:r>
            <a:endParaRPr sz="1500" b="0" i="0" u="none" strike="noStrike" cap="none">
              <a:solidFill>
                <a:schemeClr val="dk1"/>
              </a:solidFill>
              <a:latin typeface="Helvetica Neue"/>
              <a:ea typeface="Helvetica Neue"/>
              <a:cs typeface="Helvetica Neue"/>
              <a:sym typeface="Helvetica Neue"/>
            </a:endParaRPr>
          </a:p>
        </p:txBody>
      </p:sp>
      <p:sp>
        <p:nvSpPr>
          <p:cNvPr id="200" name="Google Shape;200;p29"/>
          <p:cNvSpPr txBox="1"/>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2856"/>
              </a:buClr>
              <a:buSzPts val="3600"/>
              <a:buFont typeface="Calibri"/>
              <a:buNone/>
            </a:pPr>
            <a:r>
              <a:rPr lang="en-US" sz="3600" b="1" i="0" u="none" strike="noStrike" cap="none">
                <a:solidFill>
                  <a:srgbClr val="002856"/>
                </a:solidFill>
                <a:latin typeface="Calibri"/>
                <a:ea typeface="Calibri"/>
                <a:cs typeface="Calibri"/>
                <a:sym typeface="Calibri"/>
              </a:rPr>
              <a:t>National Resources</a:t>
            </a:r>
            <a:endParaRPr/>
          </a:p>
        </p:txBody>
      </p:sp>
      <p:sp>
        <p:nvSpPr>
          <p:cNvPr id="201" name="Google Shape;201;p29"/>
          <p:cNvSpPr/>
          <p:nvPr/>
        </p:nvSpPr>
        <p:spPr>
          <a:xfrm>
            <a:off x="2189018" y="6293281"/>
            <a:ext cx="5292436" cy="349583"/>
          </a:xfrm>
          <a:prstGeom prst="rect">
            <a:avLst/>
          </a:prstGeom>
          <a:noFill/>
          <a:ln>
            <a:noFill/>
          </a:ln>
        </p:spPr>
        <p:txBody>
          <a:bodyPr spcFirstLastPara="1" wrap="square" lIns="91425" tIns="45700" rIns="91425" bIns="45700" anchor="t" anchorCtr="0">
            <a:noAutofit/>
          </a:bodyPr>
          <a:lstStyle/>
          <a:p>
            <a:pPr marL="0" marR="0" lvl="0" indent="0" algn="r" rtl="0">
              <a:lnSpc>
                <a:spcPct val="110000"/>
              </a:lnSpc>
              <a:spcBef>
                <a:spcPts val="0"/>
              </a:spcBef>
              <a:spcAft>
                <a:spcPts val="0"/>
              </a:spcAft>
              <a:buNone/>
            </a:pPr>
            <a:r>
              <a:rPr lang="en-US" sz="1600" b="0" i="0" u="none" strike="noStrike" cap="none">
                <a:solidFill>
                  <a:srgbClr val="002F5F"/>
                </a:solidFill>
                <a:latin typeface="Calibri"/>
                <a:ea typeface="Calibri"/>
                <a:cs typeface="Calibri"/>
                <a:sym typeface="Calibri"/>
              </a:rPr>
              <a:t>Handout: Local Resources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30"/>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Access SOS Parent Page</a:t>
            </a:r>
            <a:endParaRPr/>
          </a:p>
        </p:txBody>
      </p:sp>
      <p:sp>
        <p:nvSpPr>
          <p:cNvPr id="208" name="Google Shape;208;p30"/>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p>
            <a:pPr marL="457200" lvl="0" indent="-228600" algn="l" rtl="0">
              <a:lnSpc>
                <a:spcPct val="80000"/>
              </a:lnSpc>
              <a:spcBef>
                <a:spcPts val="0"/>
              </a:spcBef>
              <a:spcAft>
                <a:spcPts val="0"/>
              </a:spcAft>
              <a:buClr>
                <a:srgbClr val="002856"/>
              </a:buClr>
              <a:buSzPts val="3200"/>
              <a:buFont typeface="Arial"/>
              <a:buChar char="•"/>
            </a:pPr>
            <a:r>
              <a:rPr lang="en-US">
                <a:latin typeface="Calibri"/>
                <a:ea typeface="Calibri"/>
                <a:cs typeface="Calibri"/>
                <a:sym typeface="Calibri"/>
              </a:rPr>
              <a:t>Visit sossignsofsuicide.org/parent </a:t>
            </a:r>
            <a:endParaRPr/>
          </a:p>
          <a:p>
            <a:pPr marL="457200" lvl="0" indent="-228600" algn="l" rtl="0">
              <a:lnSpc>
                <a:spcPct val="80000"/>
              </a:lnSpc>
              <a:spcBef>
                <a:spcPts val="1800"/>
              </a:spcBef>
              <a:spcAft>
                <a:spcPts val="0"/>
              </a:spcAft>
              <a:buClr>
                <a:srgbClr val="002856"/>
              </a:buClr>
              <a:buSzPts val="3200"/>
              <a:buFont typeface="Arial"/>
              <a:buChar char="•"/>
            </a:pPr>
            <a:r>
              <a:rPr lang="en-US">
                <a:latin typeface="Calibri"/>
                <a:ea typeface="Calibri"/>
                <a:cs typeface="Calibri"/>
                <a:sym typeface="Calibri"/>
              </a:rPr>
              <a:t>View clips of the program videos to learn more about the program your child is receiving</a:t>
            </a:r>
            <a:endParaRPr/>
          </a:p>
          <a:p>
            <a:pPr marL="457200" lvl="0" indent="-228600" algn="l" rtl="0">
              <a:lnSpc>
                <a:spcPct val="80000"/>
              </a:lnSpc>
              <a:spcBef>
                <a:spcPts val="1800"/>
              </a:spcBef>
              <a:spcAft>
                <a:spcPts val="0"/>
              </a:spcAft>
              <a:buClr>
                <a:srgbClr val="002856"/>
              </a:buClr>
              <a:buSzPts val="3200"/>
              <a:buFont typeface="Arial"/>
              <a:buChar char="•"/>
            </a:pPr>
            <a:r>
              <a:rPr lang="en-US">
                <a:latin typeface="Calibri"/>
                <a:ea typeface="Calibri"/>
                <a:cs typeface="Calibri"/>
                <a:sym typeface="Calibri"/>
              </a:rPr>
              <a:t>Take an anonymous mental health screening on behalf of your child and receive immediate results indicating whether it is likely that your child is experiencing depression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Prevalence of Youth Suicide</a:t>
            </a:r>
            <a:endParaRPr/>
          </a:p>
        </p:txBody>
      </p:sp>
      <p:sp>
        <p:nvSpPr>
          <p:cNvPr id="76" name="Google Shape;76;p13"/>
          <p:cNvSpPr txBox="1">
            <a:spLocks noGrp="1"/>
          </p:cNvSpPr>
          <p:nvPr>
            <p:ph type="body" idx="1"/>
          </p:nvPr>
        </p:nvSpPr>
        <p:spPr>
          <a:xfrm>
            <a:off x="203199" y="1580025"/>
            <a:ext cx="11157900" cy="3929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200"/>
              <a:buFont typeface="Calibri"/>
              <a:buNone/>
            </a:pPr>
            <a:r>
              <a:rPr lang="en-US">
                <a:latin typeface="Calibri"/>
                <a:ea typeface="Calibri"/>
                <a:cs typeface="Calibri"/>
                <a:sym typeface="Calibri"/>
              </a:rPr>
              <a:t>In the past year, U.S. students report:</a:t>
            </a:r>
            <a:endParaRPr/>
          </a:p>
          <a:p>
            <a:pPr marL="457200" lvl="0" indent="-228600" algn="l" rtl="0">
              <a:lnSpc>
                <a:spcPct val="80000"/>
              </a:lnSpc>
              <a:spcBef>
                <a:spcPts val="1200"/>
              </a:spcBef>
              <a:spcAft>
                <a:spcPts val="0"/>
              </a:spcAft>
              <a:buClr>
                <a:srgbClr val="002856"/>
              </a:buClr>
              <a:buSzPts val="3200"/>
              <a:buFont typeface="Arial"/>
              <a:buChar char="•"/>
            </a:pPr>
            <a:r>
              <a:rPr lang="en-US">
                <a:latin typeface="Calibri"/>
                <a:ea typeface="Calibri"/>
                <a:cs typeface="Calibri"/>
                <a:sym typeface="Calibri"/>
              </a:rPr>
              <a:t>Seriously considered attempting suicide (17%)</a:t>
            </a:r>
            <a:endParaRPr/>
          </a:p>
          <a:p>
            <a:pPr marL="457200" lvl="0" indent="-228600" algn="l" rtl="0">
              <a:lnSpc>
                <a:spcPct val="80000"/>
              </a:lnSpc>
              <a:spcBef>
                <a:spcPts val="1200"/>
              </a:spcBef>
              <a:spcAft>
                <a:spcPts val="0"/>
              </a:spcAft>
              <a:buClr>
                <a:srgbClr val="002856"/>
              </a:buClr>
              <a:buSzPts val="3200"/>
              <a:buFont typeface="Arial"/>
              <a:buChar char="•"/>
            </a:pPr>
            <a:r>
              <a:rPr lang="en-US">
                <a:latin typeface="Calibri"/>
                <a:ea typeface="Calibri"/>
                <a:cs typeface="Calibri"/>
                <a:sym typeface="Calibri"/>
              </a:rPr>
              <a:t>Making a plan about how they would attempt suicide (14%)</a:t>
            </a:r>
            <a:endParaRPr/>
          </a:p>
          <a:p>
            <a:pPr marL="457200" lvl="0" indent="-228600" algn="l" rtl="0">
              <a:lnSpc>
                <a:spcPct val="80000"/>
              </a:lnSpc>
              <a:spcBef>
                <a:spcPts val="1200"/>
              </a:spcBef>
              <a:spcAft>
                <a:spcPts val="0"/>
              </a:spcAft>
              <a:buClr>
                <a:srgbClr val="002856"/>
              </a:buClr>
              <a:buSzPts val="3200"/>
              <a:buFont typeface="Arial"/>
              <a:buChar char="•"/>
            </a:pPr>
            <a:r>
              <a:rPr lang="en-US">
                <a:latin typeface="Calibri"/>
                <a:ea typeface="Calibri"/>
                <a:cs typeface="Calibri"/>
                <a:sym typeface="Calibri"/>
              </a:rPr>
              <a:t>Attempting suicide one or more times (7%) </a:t>
            </a:r>
            <a:r>
              <a:rPr lang="en-US" sz="1400">
                <a:latin typeface="Calibri"/>
                <a:ea typeface="Calibri"/>
                <a:cs typeface="Calibri"/>
                <a:sym typeface="Calibri"/>
              </a:rPr>
              <a:t>(CDC, 2017)</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1"/>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SOS Parent Page</a:t>
            </a:r>
            <a:endParaRPr/>
          </a:p>
        </p:txBody>
      </p:sp>
      <p:sp>
        <p:nvSpPr>
          <p:cNvPr id="215" name="Google Shape;215;p31"/>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200"/>
              <a:buFont typeface="Calibri"/>
              <a:buNone/>
            </a:pPr>
            <a:r>
              <a:rPr lang="en-US"/>
              <a:t>sossignsofsuicide.org/parent</a:t>
            </a:r>
            <a:endParaRPr/>
          </a:p>
        </p:txBody>
      </p:sp>
      <p:pic>
        <p:nvPicPr>
          <p:cNvPr id="216" name="Google Shape;216;p31"/>
          <p:cNvPicPr preferRelativeResize="0"/>
          <p:nvPr/>
        </p:nvPicPr>
        <p:blipFill rotWithShape="1">
          <a:blip r:embed="rId3">
            <a:alphaModFix/>
          </a:blip>
          <a:srcRect/>
          <a:stretch/>
        </p:blipFill>
        <p:spPr>
          <a:xfrm>
            <a:off x="3063658" y="2315464"/>
            <a:ext cx="3040843" cy="1902109"/>
          </a:xfrm>
          <a:prstGeom prst="rect">
            <a:avLst/>
          </a:prstGeom>
          <a:noFill/>
          <a:ln w="9525" cap="flat" cmpd="sng">
            <a:solidFill>
              <a:srgbClr val="002F5F"/>
            </a:solidFill>
            <a:prstDash val="solid"/>
            <a:round/>
            <a:headEnd type="none" w="sm" len="sm"/>
            <a:tailEnd type="none" w="sm" len="sm"/>
          </a:ln>
        </p:spPr>
      </p:pic>
      <p:pic>
        <p:nvPicPr>
          <p:cNvPr id="217" name="Google Shape;217;p31"/>
          <p:cNvPicPr preferRelativeResize="0"/>
          <p:nvPr/>
        </p:nvPicPr>
        <p:blipFill rotWithShape="1">
          <a:blip r:embed="rId4">
            <a:alphaModFix/>
          </a:blip>
          <a:srcRect/>
          <a:stretch/>
        </p:blipFill>
        <p:spPr>
          <a:xfrm>
            <a:off x="3063658" y="4558085"/>
            <a:ext cx="7391400" cy="1901983"/>
          </a:xfrm>
          <a:prstGeom prst="rect">
            <a:avLst/>
          </a:prstGeom>
          <a:noFill/>
          <a:ln w="9525" cap="flat" cmpd="sng">
            <a:solidFill>
              <a:srgbClr val="002F5F"/>
            </a:solidFill>
            <a:prstDash val="solid"/>
            <a:round/>
            <a:headEnd type="none" w="sm" len="sm"/>
            <a:tailEnd type="none" w="sm" len="sm"/>
          </a:ln>
        </p:spPr>
      </p:pic>
      <p:pic>
        <p:nvPicPr>
          <p:cNvPr id="218" name="Google Shape;218;p31"/>
          <p:cNvPicPr preferRelativeResize="0"/>
          <p:nvPr/>
        </p:nvPicPr>
        <p:blipFill rotWithShape="1">
          <a:blip r:embed="rId5">
            <a:alphaModFix/>
          </a:blip>
          <a:srcRect/>
          <a:stretch/>
        </p:blipFill>
        <p:spPr>
          <a:xfrm>
            <a:off x="6167984" y="2011463"/>
            <a:ext cx="4324652" cy="251011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195491" y="693138"/>
            <a:ext cx="8851886"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Questions?</a:t>
            </a:r>
            <a:endParaRPr/>
          </a:p>
        </p:txBody>
      </p:sp>
      <p:sp>
        <p:nvSpPr>
          <p:cNvPr id="2" name="TextBox 1"/>
          <p:cNvSpPr txBox="1"/>
          <p:nvPr/>
        </p:nvSpPr>
        <p:spPr>
          <a:xfrm>
            <a:off x="625642" y="1495350"/>
            <a:ext cx="7844590" cy="2400657"/>
          </a:xfrm>
          <a:prstGeom prst="rect">
            <a:avLst/>
          </a:prstGeom>
          <a:noFill/>
        </p:spPr>
        <p:txBody>
          <a:bodyPr wrap="square" rtlCol="0">
            <a:spAutoFit/>
          </a:bodyPr>
          <a:lstStyle/>
          <a:p>
            <a:r>
              <a:rPr lang="en-US" sz="5000" dirty="0" smtClean="0"/>
              <a:t>If you have any questions, please contact your school or school counselor. </a:t>
            </a:r>
            <a:endParaRPr lang="en-US" sz="5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33"/>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References: SOS Program Evaluations</a:t>
            </a:r>
            <a:endParaRPr/>
          </a:p>
        </p:txBody>
      </p:sp>
      <p:sp>
        <p:nvSpPr>
          <p:cNvPr id="231" name="Google Shape;231;p33"/>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rgbClr val="002856"/>
              </a:buClr>
              <a:buSzPts val="2300"/>
              <a:buFont typeface="Calibri"/>
              <a:buNone/>
            </a:pPr>
            <a:r>
              <a:rPr lang="en-US" sz="2300">
                <a:latin typeface="Calibri"/>
                <a:ea typeface="Calibri"/>
                <a:cs typeface="Calibri"/>
                <a:sym typeface="Calibri"/>
              </a:rPr>
              <a:t>Aseltine, R., James, A,, Schilling, E.A., &amp; Glanovsky, J. (2007). Evaluating the SOS suicide prevention program: A replication and extension. </a:t>
            </a:r>
            <a:r>
              <a:rPr lang="en-US" sz="2300" i="1">
                <a:latin typeface="Calibri"/>
                <a:ea typeface="Calibri"/>
                <a:cs typeface="Calibri"/>
                <a:sym typeface="Calibri"/>
              </a:rPr>
              <a:t>BMC Public Health 18(</a:t>
            </a:r>
            <a:r>
              <a:rPr lang="en-US" sz="2300">
                <a:latin typeface="Calibri"/>
                <a:ea typeface="Calibri"/>
                <a:cs typeface="Calibri"/>
                <a:sym typeface="Calibri"/>
              </a:rPr>
              <a:t>7), 161.</a:t>
            </a:r>
            <a:endParaRPr/>
          </a:p>
          <a:p>
            <a:pPr marL="228600" lvl="0" indent="-228600" algn="l" rtl="0">
              <a:spcBef>
                <a:spcPts val="1200"/>
              </a:spcBef>
              <a:spcAft>
                <a:spcPts val="0"/>
              </a:spcAft>
              <a:buClr>
                <a:srgbClr val="002856"/>
              </a:buClr>
              <a:buSzPts val="2300"/>
              <a:buFont typeface="Calibri"/>
              <a:buNone/>
            </a:pPr>
            <a:r>
              <a:rPr lang="en-US" sz="2300">
                <a:latin typeface="Calibri"/>
                <a:ea typeface="Calibri"/>
                <a:cs typeface="Calibri"/>
                <a:sym typeface="Calibri"/>
              </a:rPr>
              <a:t>Aseltine, R.H., and DeMartino, R. (2004). An outcome evaluation of the SOS suicide prevention program. </a:t>
            </a:r>
            <a:r>
              <a:rPr lang="en-US" sz="2300" i="1">
                <a:latin typeface="Calibri"/>
                <a:ea typeface="Calibri"/>
                <a:cs typeface="Calibri"/>
                <a:sym typeface="Calibri"/>
              </a:rPr>
              <a:t>American Journal of Public Health 94</a:t>
            </a:r>
            <a:r>
              <a:rPr lang="en-US" sz="2300">
                <a:latin typeface="Calibri"/>
                <a:ea typeface="Calibri"/>
                <a:cs typeface="Calibri"/>
                <a:sym typeface="Calibri"/>
              </a:rPr>
              <a:t>(03)</a:t>
            </a:r>
            <a:r>
              <a:rPr lang="en-US" sz="2300" i="1">
                <a:latin typeface="Calibri"/>
                <a:ea typeface="Calibri"/>
                <a:cs typeface="Calibri"/>
                <a:sym typeface="Calibri"/>
              </a:rPr>
              <a:t>, </a:t>
            </a:r>
            <a:r>
              <a:rPr lang="en-US" sz="2300">
                <a:latin typeface="Calibri"/>
                <a:ea typeface="Calibri"/>
                <a:cs typeface="Calibri"/>
                <a:sym typeface="Calibri"/>
              </a:rPr>
              <a:t>446-51.</a:t>
            </a:r>
            <a:endParaRPr sz="2300">
              <a:latin typeface="Calibri"/>
              <a:ea typeface="Calibri"/>
              <a:cs typeface="Calibri"/>
              <a:sym typeface="Calibri"/>
            </a:endParaRPr>
          </a:p>
          <a:p>
            <a:pPr marL="228600" lvl="0" indent="-228600" algn="l" rtl="0">
              <a:spcBef>
                <a:spcPts val="1200"/>
              </a:spcBef>
              <a:spcAft>
                <a:spcPts val="0"/>
              </a:spcAft>
              <a:buClr>
                <a:srgbClr val="002856"/>
              </a:buClr>
              <a:buSzPts val="2300"/>
              <a:buFont typeface="Calibri"/>
              <a:buNone/>
            </a:pPr>
            <a:r>
              <a:rPr lang="en-US" sz="2300">
                <a:latin typeface="Calibri"/>
                <a:ea typeface="Calibri"/>
                <a:cs typeface="Calibri"/>
                <a:sym typeface="Calibri"/>
              </a:rPr>
              <a:t>Schilling, E.A., Aseltine, R.H. &amp; James, A. (2016). The SOS suicide prevention program: further evidence of efficacy and effectiveness. </a:t>
            </a:r>
            <a:r>
              <a:rPr lang="en-US" sz="2300" i="1">
                <a:latin typeface="Calibri"/>
                <a:ea typeface="Calibri"/>
                <a:cs typeface="Calibri"/>
                <a:sym typeface="Calibri"/>
              </a:rPr>
              <a:t>Prevention Science</a:t>
            </a:r>
            <a:r>
              <a:rPr lang="en-US" sz="2300">
                <a:latin typeface="Calibri"/>
                <a:ea typeface="Calibri"/>
                <a:cs typeface="Calibri"/>
                <a:sym typeface="Calibri"/>
              </a:rPr>
              <a:t> </a:t>
            </a:r>
            <a:r>
              <a:rPr lang="en-US" sz="2300" i="1">
                <a:latin typeface="Calibri"/>
                <a:ea typeface="Calibri"/>
                <a:cs typeface="Calibri"/>
                <a:sym typeface="Calibri"/>
              </a:rPr>
              <a:t>17</a:t>
            </a:r>
            <a:r>
              <a:rPr lang="en-US" sz="2300">
                <a:latin typeface="Calibri"/>
                <a:ea typeface="Calibri"/>
                <a:cs typeface="Calibri"/>
                <a:sym typeface="Calibri"/>
              </a:rPr>
              <a:t>(2)</a:t>
            </a:r>
            <a:r>
              <a:rPr lang="en-US" sz="2300" i="1">
                <a:latin typeface="Calibri"/>
                <a:ea typeface="Calibri"/>
                <a:cs typeface="Calibri"/>
                <a:sym typeface="Calibri"/>
              </a:rPr>
              <a:t>, </a:t>
            </a:r>
            <a:r>
              <a:rPr lang="en-US" sz="2300">
                <a:latin typeface="Calibri"/>
                <a:ea typeface="Calibri"/>
                <a:cs typeface="Calibri"/>
                <a:sym typeface="Calibri"/>
              </a:rPr>
              <a:t>157-66.</a:t>
            </a:r>
            <a:endParaRPr sz="2300">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4"/>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References: Universal Screening and Parent Education</a:t>
            </a:r>
            <a:endParaRPr/>
          </a:p>
        </p:txBody>
      </p:sp>
      <p:sp>
        <p:nvSpPr>
          <p:cNvPr id="238" name="Google Shape;238;p34"/>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Clr>
                <a:srgbClr val="002856"/>
              </a:buClr>
              <a:buSzPts val="2000"/>
              <a:buFont typeface="Calibri"/>
              <a:buNone/>
            </a:pPr>
            <a:r>
              <a:rPr lang="en-US" sz="2000">
                <a:latin typeface="Calibri"/>
                <a:ea typeface="Calibri"/>
                <a:cs typeface="Calibri"/>
                <a:sym typeface="Calibri"/>
              </a:rPr>
              <a:t>Gould, M. S., Marrocco, F. A., Kleinman, M., Thomas, J. G., Mostkoff, K., Cote, J., &amp; Davies, M. (2005). Evaluating iatrogenic risk of youth suicide screening programs. </a:t>
            </a:r>
            <a:r>
              <a:rPr lang="en-US" sz="2000" i="1">
                <a:latin typeface="Calibri"/>
                <a:ea typeface="Calibri"/>
                <a:cs typeface="Calibri"/>
                <a:sym typeface="Calibri"/>
              </a:rPr>
              <a:t>Journal of American Medical Association,</a:t>
            </a:r>
            <a:r>
              <a:rPr lang="en-US" sz="2000">
                <a:latin typeface="Calibri"/>
                <a:ea typeface="Calibri"/>
                <a:cs typeface="Calibri"/>
                <a:sym typeface="Calibri"/>
              </a:rPr>
              <a:t> </a:t>
            </a:r>
            <a:r>
              <a:rPr lang="en-US" sz="2000" i="1">
                <a:latin typeface="Calibri"/>
                <a:ea typeface="Calibri"/>
                <a:cs typeface="Calibri"/>
                <a:sym typeface="Calibri"/>
              </a:rPr>
              <a:t>293</a:t>
            </a:r>
            <a:r>
              <a:rPr lang="en-US" sz="2000">
                <a:latin typeface="Calibri"/>
                <a:ea typeface="Calibri"/>
                <a:cs typeface="Calibri"/>
                <a:sym typeface="Calibri"/>
              </a:rPr>
              <a:t>(13), 1635-43.</a:t>
            </a:r>
            <a:endParaRPr/>
          </a:p>
          <a:p>
            <a:pPr marL="228600" lvl="0" indent="-228600" algn="l" rtl="0">
              <a:spcBef>
                <a:spcPts val="1200"/>
              </a:spcBef>
              <a:spcAft>
                <a:spcPts val="0"/>
              </a:spcAft>
              <a:buClr>
                <a:srgbClr val="002856"/>
              </a:buClr>
              <a:buSzPts val="2000"/>
              <a:buFont typeface="Calibri"/>
              <a:buNone/>
            </a:pPr>
            <a:r>
              <a:rPr lang="en-US" sz="2000">
                <a:latin typeface="Calibri"/>
                <a:ea typeface="Calibri"/>
                <a:cs typeface="Calibri"/>
                <a:sym typeface="Calibri"/>
              </a:rPr>
              <a:t>Jones, J. D., Boyd, R. C., Calkins, M. E., Ahmed, A., Moore, T. M., Barzilay, R., Benton, T. D., &amp; Gur, R. E. (2019). Parent-Adolescent agreement about adolescents’ suicidal thoughts. </a:t>
            </a:r>
            <a:r>
              <a:rPr lang="en-US" sz="2000" i="1">
                <a:latin typeface="Calibri"/>
                <a:ea typeface="Calibri"/>
                <a:cs typeface="Calibri"/>
                <a:sym typeface="Calibri"/>
              </a:rPr>
              <a:t>Pediatrics</a:t>
            </a:r>
            <a:r>
              <a:rPr lang="en-US" sz="2000">
                <a:latin typeface="Calibri"/>
                <a:ea typeface="Calibri"/>
                <a:cs typeface="Calibri"/>
                <a:sym typeface="Calibri"/>
              </a:rPr>
              <a:t>, 143(2).</a:t>
            </a:r>
            <a:endParaRPr sz="20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a:spLocks noGrp="1"/>
          </p:cNvSpPr>
          <p:nvPr>
            <p:ph type="title"/>
          </p:nvPr>
        </p:nvSpPr>
        <p:spPr>
          <a:xfrm>
            <a:off x="195491" y="693138"/>
            <a:ext cx="11620500" cy="80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About Youth Suicide and Depression</a:t>
            </a:r>
            <a:endParaRPr/>
          </a:p>
        </p:txBody>
      </p:sp>
      <p:pic>
        <p:nvPicPr>
          <p:cNvPr id="83" name="Google Shape;83;p14" title="SOS- Parent about youth depression.mp4">
            <a:hlinkClick r:id="rId3"/>
          </p:cNvPr>
          <p:cNvPicPr preferRelativeResize="0"/>
          <p:nvPr/>
        </p:nvPicPr>
        <p:blipFill>
          <a:blip r:embed="rId4">
            <a:alphaModFix/>
          </a:blip>
          <a:stretch>
            <a:fillRect/>
          </a:stretch>
        </p:blipFill>
        <p:spPr>
          <a:xfrm>
            <a:off x="1693325" y="1714500"/>
            <a:ext cx="8487850" cy="3979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Our School’s Role in Suicide Prevention</a:t>
            </a:r>
            <a:endParaRPr/>
          </a:p>
        </p:txBody>
      </p:sp>
      <p:sp>
        <p:nvSpPr>
          <p:cNvPr id="90" name="Google Shape;90;p15"/>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p>
            <a:pPr marL="457200" lvl="0" indent="-228600" algn="l" rtl="0">
              <a:lnSpc>
                <a:spcPct val="80000"/>
              </a:lnSpc>
              <a:spcBef>
                <a:spcPts val="0"/>
              </a:spcBef>
              <a:spcAft>
                <a:spcPts val="0"/>
              </a:spcAft>
              <a:buClr>
                <a:srgbClr val="002856"/>
              </a:buClr>
              <a:buSzPts val="3200"/>
              <a:buFont typeface="Arial"/>
              <a:buChar char="•"/>
            </a:pPr>
            <a:r>
              <a:rPr lang="en-US">
                <a:latin typeface="Calibri"/>
                <a:ea typeface="Calibri"/>
                <a:cs typeface="Calibri"/>
                <a:sym typeface="Calibri"/>
              </a:rPr>
              <a:t>Our school/</a:t>
            </a:r>
            <a:r>
              <a:rPr lang="en-US"/>
              <a:t>d</a:t>
            </a:r>
            <a:r>
              <a:rPr lang="en-US">
                <a:latin typeface="Calibri"/>
                <a:ea typeface="Calibri"/>
                <a:cs typeface="Calibri"/>
                <a:sym typeface="Calibri"/>
              </a:rPr>
              <a:t>istrict has chosen an evidence-based approach to help prevent youth suicide: </a:t>
            </a:r>
            <a:r>
              <a:rPr lang="en-US" b="1"/>
              <a:t>SOS Signs of Suicide</a:t>
            </a:r>
            <a:endParaRPr b="1"/>
          </a:p>
          <a:p>
            <a:pPr marL="457200" lvl="0" indent="-228600" algn="l" rtl="0">
              <a:lnSpc>
                <a:spcPct val="80000"/>
              </a:lnSpc>
              <a:spcBef>
                <a:spcPts val="1800"/>
              </a:spcBef>
              <a:spcAft>
                <a:spcPts val="0"/>
              </a:spcAft>
              <a:buClr>
                <a:srgbClr val="002856"/>
              </a:buClr>
              <a:buSzPts val="3200"/>
              <a:buFont typeface="Arial"/>
              <a:buChar char="•"/>
            </a:pPr>
            <a:r>
              <a:rPr lang="en-US">
                <a:latin typeface="Calibri"/>
                <a:ea typeface="Calibri"/>
                <a:cs typeface="Calibri"/>
                <a:sym typeface="Calibri"/>
              </a:rPr>
              <a:t>SOS includes training and resources for faculty/staff</a:t>
            </a:r>
            <a:endParaRPr/>
          </a:p>
          <a:p>
            <a:pPr marL="457200" lvl="0" indent="-228600" algn="l" rtl="0">
              <a:lnSpc>
                <a:spcPct val="80000"/>
              </a:lnSpc>
              <a:spcBef>
                <a:spcPts val="1800"/>
              </a:spcBef>
              <a:spcAft>
                <a:spcPts val="0"/>
              </a:spcAft>
              <a:buClr>
                <a:srgbClr val="002856"/>
              </a:buClr>
              <a:buSzPts val="3200"/>
              <a:buFont typeface="Arial"/>
              <a:buChar char="•"/>
            </a:pPr>
            <a:r>
              <a:rPr lang="en-US">
                <a:latin typeface="Calibri"/>
                <a:ea typeface="Calibri"/>
                <a:cs typeface="Calibri"/>
                <a:sym typeface="Calibri"/>
              </a:rPr>
              <a:t>Most importantly SOS focuses on training students to identify warning signs and seek help</a:t>
            </a:r>
            <a:r>
              <a:rPr lang="en-US"/>
              <a:t> for themselves or a friend</a:t>
            </a:r>
            <a:endParaRPr/>
          </a:p>
          <a:p>
            <a:pPr marL="457200" lvl="0" indent="-228600" algn="l" rtl="0">
              <a:lnSpc>
                <a:spcPct val="80000"/>
              </a:lnSpc>
              <a:spcBef>
                <a:spcPts val="1800"/>
              </a:spcBef>
              <a:spcAft>
                <a:spcPts val="0"/>
              </a:spcAft>
              <a:buClr>
                <a:srgbClr val="002856"/>
              </a:buClr>
              <a:buSzPts val="3200"/>
              <a:buFont typeface="Arial"/>
              <a:buChar char="•"/>
            </a:pPr>
            <a:r>
              <a:rPr lang="en-US"/>
              <a:t>We are training all 7th &amp; 9th graders in</a:t>
            </a:r>
            <a:r>
              <a:rPr lang="en-US">
                <a:latin typeface="Calibri"/>
                <a:ea typeface="Calibri"/>
                <a:cs typeface="Calibri"/>
                <a:sym typeface="Calibri"/>
              </a:rPr>
              <a:t> suicide prevention</a:t>
            </a:r>
            <a:endParaRPr/>
          </a:p>
          <a:p>
            <a:pPr marL="457200" lvl="0" indent="-25400" algn="l" rtl="0">
              <a:lnSpc>
                <a:spcPct val="80000"/>
              </a:lnSpc>
              <a:spcBef>
                <a:spcPts val="1800"/>
              </a:spcBef>
              <a:spcAft>
                <a:spcPts val="0"/>
              </a:spcAft>
              <a:buClr>
                <a:srgbClr val="002856"/>
              </a:buClr>
              <a:buSzPts val="3200"/>
              <a:buFont typeface="Arial"/>
              <a:buNone/>
            </a:pPr>
            <a:endParaRPr>
              <a:latin typeface="Calibri"/>
              <a:ea typeface="Calibri"/>
              <a:cs typeface="Calibri"/>
              <a:sym typeface="Calibri"/>
            </a:endParaRPr>
          </a:p>
          <a:p>
            <a:pPr marL="228600" lvl="0" indent="0" algn="l" rtl="0">
              <a:lnSpc>
                <a:spcPct val="80000"/>
              </a:lnSpc>
              <a:spcBef>
                <a:spcPts val="1800"/>
              </a:spcBef>
              <a:spcAft>
                <a:spcPts val="0"/>
              </a:spcAft>
              <a:buClr>
                <a:srgbClr val="002856"/>
              </a:buClr>
              <a:buSzPts val="3200"/>
              <a:buFont typeface="Calibri"/>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Why Provide Universal Suicide Prevention?</a:t>
            </a:r>
            <a:endParaRPr/>
          </a:p>
        </p:txBody>
      </p:sp>
      <p:sp>
        <p:nvSpPr>
          <p:cNvPr id="97" name="Google Shape;97;p16"/>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p>
            <a:pPr marL="457200" lvl="0" indent="-228600" algn="l" rtl="0">
              <a:lnSpc>
                <a:spcPct val="80000"/>
              </a:lnSpc>
              <a:spcBef>
                <a:spcPts val="0"/>
              </a:spcBef>
              <a:spcAft>
                <a:spcPts val="0"/>
              </a:spcAft>
              <a:buClr>
                <a:srgbClr val="002856"/>
              </a:buClr>
              <a:buSzPts val="3200"/>
              <a:buFont typeface="Arial"/>
              <a:buChar char="•"/>
            </a:pPr>
            <a:r>
              <a:rPr lang="en-US">
                <a:latin typeface="Calibri"/>
                <a:ea typeface="Calibri"/>
                <a:cs typeface="Calibri"/>
                <a:sym typeface="Calibri"/>
              </a:rPr>
              <a:t>Overrides adults’ assumptions about who may be most at risk so that no student flies under the radar</a:t>
            </a:r>
            <a:endParaRPr/>
          </a:p>
          <a:p>
            <a:pPr marL="457200" lvl="0" indent="-228600" algn="l" rtl="0">
              <a:lnSpc>
                <a:spcPct val="80000"/>
              </a:lnSpc>
              <a:spcBef>
                <a:spcPts val="1800"/>
              </a:spcBef>
              <a:spcAft>
                <a:spcPts val="0"/>
              </a:spcAft>
              <a:buClr>
                <a:srgbClr val="002856"/>
              </a:buClr>
              <a:buSzPts val="3200"/>
              <a:buFont typeface="Arial"/>
              <a:buChar char="•"/>
            </a:pPr>
            <a:r>
              <a:rPr lang="en-US">
                <a:latin typeface="Calibri"/>
                <a:ea typeface="Calibri"/>
                <a:cs typeface="Calibri"/>
                <a:sym typeface="Calibri"/>
              </a:rPr>
              <a:t>Raises awareness and debunks myths about mental health throughout the school so that students feel comfortable reaching out </a:t>
            </a:r>
            <a:endParaRPr/>
          </a:p>
          <a:p>
            <a:pPr marL="457200" lvl="0" indent="-228600" algn="l" rtl="0">
              <a:lnSpc>
                <a:spcPct val="80000"/>
              </a:lnSpc>
              <a:spcBef>
                <a:spcPts val="1800"/>
              </a:spcBef>
              <a:spcAft>
                <a:spcPts val="0"/>
              </a:spcAft>
              <a:buClr>
                <a:srgbClr val="002856"/>
              </a:buClr>
              <a:buSzPts val="3200"/>
              <a:buFont typeface="Arial"/>
              <a:buChar char="•"/>
            </a:pPr>
            <a:r>
              <a:rPr lang="en-US">
                <a:latin typeface="Calibri"/>
                <a:ea typeface="Calibri"/>
                <a:cs typeface="Calibri"/>
                <a:sym typeface="Calibri"/>
              </a:rPr>
              <a:t>Trains all students to recognize warning signs and seek help for friends so that peers can help each other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7"/>
          <p:cNvSpPr txBox="1">
            <a:spLocks noGrp="1"/>
          </p:cNvSpPr>
          <p:nvPr>
            <p:ph type="title"/>
          </p:nvPr>
        </p:nvSpPr>
        <p:spPr>
          <a:xfrm>
            <a:off x="195491" y="693138"/>
            <a:ext cx="11620500" cy="802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Following SOS &amp; CA Ed. Code Components :</a:t>
            </a:r>
            <a:endParaRPr/>
          </a:p>
        </p:txBody>
      </p:sp>
      <p:sp>
        <p:nvSpPr>
          <p:cNvPr id="104" name="Google Shape;104;p17"/>
          <p:cNvSpPr txBox="1">
            <a:spLocks noGrp="1"/>
          </p:cNvSpPr>
          <p:nvPr>
            <p:ph type="body" idx="1"/>
          </p:nvPr>
        </p:nvSpPr>
        <p:spPr>
          <a:xfrm>
            <a:off x="203200" y="1580025"/>
            <a:ext cx="5668200" cy="5007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200"/>
              <a:buFont typeface="Calibri"/>
              <a:buNone/>
            </a:pPr>
            <a:r>
              <a:rPr lang="en-US" sz="2900" b="1">
                <a:latin typeface="Calibri"/>
                <a:ea typeface="Calibri"/>
                <a:cs typeface="Calibri"/>
                <a:sym typeface="Calibri"/>
              </a:rPr>
              <a:t>Suicide prevention education:</a:t>
            </a:r>
            <a:r>
              <a:rPr lang="en-US" sz="2900">
                <a:latin typeface="Calibri"/>
                <a:ea typeface="Calibri"/>
                <a:cs typeface="Calibri"/>
                <a:sym typeface="Calibri"/>
              </a:rPr>
              <a:t> </a:t>
            </a:r>
            <a:br>
              <a:rPr lang="en-US" sz="2900">
                <a:latin typeface="Calibri"/>
                <a:ea typeface="Calibri"/>
                <a:cs typeface="Calibri"/>
                <a:sym typeface="Calibri"/>
              </a:rPr>
            </a:br>
            <a:r>
              <a:rPr lang="en-US" sz="2700">
                <a:latin typeface="Calibri"/>
                <a:ea typeface="Calibri"/>
                <a:cs typeface="Calibri"/>
                <a:sym typeface="Calibri"/>
              </a:rPr>
              <a:t>School Counselors will provide lessons with age appropriate videos and guided discussions (7th &amp; </a:t>
            </a:r>
            <a:r>
              <a:rPr lang="en-US" sz="2700"/>
              <a:t>10</a:t>
            </a:r>
            <a:r>
              <a:rPr lang="en-US" sz="2700">
                <a:latin typeface="Calibri"/>
                <a:ea typeface="Calibri"/>
                <a:cs typeface="Calibri"/>
                <a:sym typeface="Calibri"/>
              </a:rPr>
              <a:t>th </a:t>
            </a:r>
            <a:r>
              <a:rPr lang="en-US" sz="2700"/>
              <a:t>g</a:t>
            </a:r>
            <a:r>
              <a:rPr lang="en-US" sz="2700">
                <a:latin typeface="Calibri"/>
                <a:ea typeface="Calibri"/>
                <a:cs typeface="Calibri"/>
                <a:sym typeface="Calibri"/>
              </a:rPr>
              <a:t>rades)</a:t>
            </a:r>
            <a:endParaRPr sz="2700">
              <a:latin typeface="Calibri"/>
              <a:ea typeface="Calibri"/>
              <a:cs typeface="Calibri"/>
              <a:sym typeface="Calibri"/>
            </a:endParaRPr>
          </a:p>
          <a:p>
            <a:pPr marL="0" lvl="0" indent="0" algn="l" rtl="0">
              <a:spcBef>
                <a:spcPts val="0"/>
              </a:spcBef>
              <a:spcAft>
                <a:spcPts val="0"/>
              </a:spcAft>
              <a:buClr>
                <a:srgbClr val="002856"/>
              </a:buClr>
              <a:buSzPts val="3200"/>
              <a:buFont typeface="Calibri"/>
              <a:buNone/>
            </a:pPr>
            <a:endParaRPr sz="1600"/>
          </a:p>
          <a:p>
            <a:pPr marL="0" lvl="0" indent="0" algn="l" rtl="0">
              <a:spcBef>
                <a:spcPts val="0"/>
              </a:spcBef>
              <a:spcAft>
                <a:spcPts val="0"/>
              </a:spcAft>
              <a:buClr>
                <a:srgbClr val="002856"/>
              </a:buClr>
              <a:buSzPts val="3200"/>
              <a:buFont typeface="Calibri"/>
              <a:buNone/>
            </a:pPr>
            <a:endParaRPr sz="2900"/>
          </a:p>
        </p:txBody>
      </p:sp>
      <p:sp>
        <p:nvSpPr>
          <p:cNvPr id="105" name="Google Shape;105;p17"/>
          <p:cNvSpPr txBox="1"/>
          <p:nvPr/>
        </p:nvSpPr>
        <p:spPr>
          <a:xfrm>
            <a:off x="6593100" y="2409800"/>
            <a:ext cx="4773600" cy="22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900" b="1">
                <a:solidFill>
                  <a:srgbClr val="002856"/>
                </a:solidFill>
                <a:latin typeface="Calibri"/>
                <a:ea typeface="Calibri"/>
                <a:cs typeface="Calibri"/>
                <a:sym typeface="Calibri"/>
              </a:rPr>
              <a:t>Student Request Slip: </a:t>
            </a:r>
            <a:r>
              <a:rPr lang="en-US" sz="2700">
                <a:solidFill>
                  <a:srgbClr val="002856"/>
                </a:solidFill>
                <a:latin typeface="Calibri"/>
                <a:ea typeface="Calibri"/>
                <a:cs typeface="Calibri"/>
                <a:sym typeface="Calibri"/>
              </a:rPr>
              <a:t>after the lessons, students will be able to get immediate support if they request it to address emotions brought up from the video.</a:t>
            </a:r>
            <a:endParaRPr sz="2700"/>
          </a:p>
        </p:txBody>
      </p:sp>
      <p:sp>
        <p:nvSpPr>
          <p:cNvPr id="106" name="Google Shape;106;p17"/>
          <p:cNvSpPr txBox="1"/>
          <p:nvPr/>
        </p:nvSpPr>
        <p:spPr>
          <a:xfrm>
            <a:off x="203200" y="3703300"/>
            <a:ext cx="5892900" cy="1943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900" b="1">
                <a:solidFill>
                  <a:srgbClr val="002856"/>
                </a:solidFill>
                <a:latin typeface="Calibri"/>
                <a:ea typeface="Calibri"/>
                <a:cs typeface="Calibri"/>
                <a:sym typeface="Calibri"/>
              </a:rPr>
              <a:t>Staff &amp; Parent Outreach:</a:t>
            </a:r>
            <a:r>
              <a:rPr lang="en-US" sz="2800">
                <a:solidFill>
                  <a:srgbClr val="002856"/>
                </a:solidFill>
                <a:latin typeface="Calibri"/>
                <a:ea typeface="Calibri"/>
                <a:cs typeface="Calibri"/>
                <a:sym typeface="Calibri"/>
              </a:rPr>
              <a:t> </a:t>
            </a:r>
            <a:r>
              <a:rPr lang="en-US" sz="2700">
                <a:solidFill>
                  <a:srgbClr val="002856"/>
                </a:solidFill>
                <a:latin typeface="Calibri"/>
                <a:ea typeface="Calibri"/>
                <a:cs typeface="Calibri"/>
                <a:sym typeface="Calibri"/>
              </a:rPr>
              <a:t>all site staff and parents are provided with SOS training opportunities and will learn about skills to support students</a:t>
            </a:r>
            <a:endParaRPr sz="27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8"/>
          <p:cNvSpPr txBox="1">
            <a:spLocks noGrp="1"/>
          </p:cNvSpPr>
          <p:nvPr>
            <p:ph type="title"/>
          </p:nvPr>
        </p:nvSpPr>
        <p:spPr>
          <a:xfrm>
            <a:off x="195491" y="693138"/>
            <a:ext cx="11620500" cy="8022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Trailer: SOS Videos</a:t>
            </a:r>
            <a:endParaRPr/>
          </a:p>
        </p:txBody>
      </p:sp>
      <p:pic>
        <p:nvPicPr>
          <p:cNvPr id="113" name="Google Shape;113;p18" descr="SOS Signs of Suicide, by MindWise Innovations, is the only evidence-based youth suicide prevention program that has been shown to reduce self-reported suicide attempts by up to 64%. The middle school program can be facilitated in one-classroom period, teaches students to identify the signs of depression or suicide in themselves or a friend, and encourages help-seeking behaviors." title="SOS Signs of Suicide Middle School Program Trailer">
            <a:hlinkClick r:id="rId3"/>
          </p:cNvPr>
          <p:cNvPicPr preferRelativeResize="0"/>
          <p:nvPr/>
        </p:nvPicPr>
        <p:blipFill>
          <a:blip r:embed="rId4">
            <a:alphaModFix/>
          </a:blip>
          <a:stretch>
            <a:fillRect/>
          </a:stretch>
        </p:blipFill>
        <p:spPr>
          <a:xfrm>
            <a:off x="889000" y="2201325"/>
            <a:ext cx="4699000" cy="3619525"/>
          </a:xfrm>
          <a:prstGeom prst="rect">
            <a:avLst/>
          </a:prstGeom>
          <a:noFill/>
          <a:ln>
            <a:noFill/>
          </a:ln>
        </p:spPr>
      </p:pic>
      <p:pic>
        <p:nvPicPr>
          <p:cNvPr id="114" name="Google Shape;114;p18" descr="SOS Signs of Suicide, by MindWise Innovations, is the only evidence-based youth suicide prevention program that has been shown to reduce self-reported suicide attempts by up to 64%. The high school program can be facilitated in one-classroom period, teaches students to identify the signs of depression or suicide in themselves or a friend, and encourages help-seeking behaviors." title="SOS Signs of Suicide High School Program Trailer">
            <a:hlinkClick r:id="rId5"/>
          </p:cNvPr>
          <p:cNvPicPr preferRelativeResize="0"/>
          <p:nvPr/>
        </p:nvPicPr>
        <p:blipFill>
          <a:blip r:embed="rId6">
            <a:alphaModFix/>
          </a:blip>
          <a:stretch>
            <a:fillRect/>
          </a:stretch>
        </p:blipFill>
        <p:spPr>
          <a:xfrm>
            <a:off x="6392325" y="2201325"/>
            <a:ext cx="4572000" cy="3619525"/>
          </a:xfrm>
          <a:prstGeom prst="rect">
            <a:avLst/>
          </a:prstGeom>
          <a:noFill/>
          <a:ln>
            <a:noFill/>
          </a:ln>
        </p:spPr>
      </p:pic>
      <p:sp>
        <p:nvSpPr>
          <p:cNvPr id="115" name="Google Shape;115;p18"/>
          <p:cNvSpPr txBox="1"/>
          <p:nvPr/>
        </p:nvSpPr>
        <p:spPr>
          <a:xfrm>
            <a:off x="1259400" y="1608650"/>
            <a:ext cx="3958200" cy="27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b="1"/>
              <a:t>Middle School Trailer</a:t>
            </a:r>
            <a:endParaRPr sz="2500" b="1"/>
          </a:p>
        </p:txBody>
      </p:sp>
      <p:sp>
        <p:nvSpPr>
          <p:cNvPr id="116" name="Google Shape;116;p18"/>
          <p:cNvSpPr txBox="1"/>
          <p:nvPr/>
        </p:nvSpPr>
        <p:spPr>
          <a:xfrm>
            <a:off x="6699225" y="1608650"/>
            <a:ext cx="3958200" cy="275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500" b="1"/>
              <a:t>High School Trailer</a:t>
            </a:r>
            <a:endParaRPr sz="2500" b="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It Is Okay to Talk About Suicide</a:t>
            </a:r>
            <a:endParaRPr/>
          </a:p>
        </p:txBody>
      </p:sp>
      <p:sp>
        <p:nvSpPr>
          <p:cNvPr id="123" name="Google Shape;123;p19"/>
          <p:cNvSpPr txBox="1">
            <a:spLocks noGrp="1"/>
          </p:cNvSpPr>
          <p:nvPr>
            <p:ph type="body" idx="1"/>
          </p:nvPr>
        </p:nvSpPr>
        <p:spPr>
          <a:xfrm>
            <a:off x="203202" y="1472439"/>
            <a:ext cx="11663363" cy="3929062"/>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rgbClr val="002856"/>
              </a:buClr>
              <a:buSzPts val="3200"/>
              <a:buFont typeface="Calibri"/>
              <a:buNone/>
            </a:pPr>
            <a:r>
              <a:rPr lang="en-US" b="1">
                <a:latin typeface="Calibri"/>
                <a:ea typeface="Calibri"/>
                <a:cs typeface="Calibri"/>
                <a:sym typeface="Calibri"/>
              </a:rPr>
              <a:t>MYTH:</a:t>
            </a:r>
            <a:endParaRPr/>
          </a:p>
          <a:p>
            <a:pPr marL="0" lvl="0" indent="0" algn="l" rtl="0">
              <a:lnSpc>
                <a:spcPct val="80000"/>
              </a:lnSpc>
              <a:spcBef>
                <a:spcPts val="600"/>
              </a:spcBef>
              <a:spcAft>
                <a:spcPts val="0"/>
              </a:spcAft>
              <a:buClr>
                <a:srgbClr val="002856"/>
              </a:buClr>
              <a:buSzPts val="3200"/>
              <a:buFont typeface="Calibri"/>
              <a:buNone/>
            </a:pPr>
            <a:r>
              <a:rPr lang="en-US">
                <a:latin typeface="Calibri"/>
                <a:ea typeface="Calibri"/>
                <a:cs typeface="Calibri"/>
                <a:sym typeface="Calibri"/>
              </a:rPr>
              <a:t>Talking to youth about suicide is risky because it might put the idea in their head.</a:t>
            </a:r>
            <a:endParaRPr/>
          </a:p>
          <a:p>
            <a:pPr marL="0" lvl="0" indent="0" algn="l" rtl="0">
              <a:lnSpc>
                <a:spcPct val="80000"/>
              </a:lnSpc>
              <a:spcBef>
                <a:spcPts val="1800"/>
              </a:spcBef>
              <a:spcAft>
                <a:spcPts val="0"/>
              </a:spcAft>
              <a:buClr>
                <a:srgbClr val="002856"/>
              </a:buClr>
              <a:buSzPts val="3200"/>
              <a:buFont typeface="Calibri"/>
              <a:buNone/>
            </a:pPr>
            <a:r>
              <a:rPr lang="en-US" b="1">
                <a:latin typeface="Calibri"/>
                <a:ea typeface="Calibri"/>
                <a:cs typeface="Calibri"/>
                <a:sym typeface="Calibri"/>
              </a:rPr>
              <a:t>FACT:</a:t>
            </a:r>
            <a:endParaRPr/>
          </a:p>
          <a:p>
            <a:pPr marL="457200" lvl="0" indent="-228600" algn="l" rtl="0">
              <a:lnSpc>
                <a:spcPct val="80000"/>
              </a:lnSpc>
              <a:spcBef>
                <a:spcPts val="600"/>
              </a:spcBef>
              <a:spcAft>
                <a:spcPts val="0"/>
              </a:spcAft>
              <a:buClr>
                <a:srgbClr val="002856"/>
              </a:buClr>
              <a:buSzPts val="2800"/>
              <a:buFont typeface="Arial"/>
              <a:buChar char="•"/>
            </a:pPr>
            <a:r>
              <a:rPr lang="en-US" sz="2800">
                <a:latin typeface="Calibri"/>
                <a:ea typeface="Calibri"/>
                <a:cs typeface="Calibri"/>
                <a:sym typeface="Calibri"/>
              </a:rPr>
              <a:t>Suicidal thoughts and behavior come from a complicated mix of risk factors and cannot be suggested by a simple conversation or lesson in school.</a:t>
            </a:r>
            <a:endParaRPr/>
          </a:p>
          <a:p>
            <a:pPr marL="457200" lvl="0" indent="-228600" algn="l" rtl="0">
              <a:lnSpc>
                <a:spcPct val="80000"/>
              </a:lnSpc>
              <a:spcBef>
                <a:spcPts val="600"/>
              </a:spcBef>
              <a:spcAft>
                <a:spcPts val="0"/>
              </a:spcAft>
              <a:buClr>
                <a:srgbClr val="002856"/>
              </a:buClr>
              <a:buSzPts val="2800"/>
              <a:buFont typeface="Arial"/>
              <a:buChar char="•"/>
            </a:pPr>
            <a:r>
              <a:rPr lang="en-US" sz="2800">
                <a:latin typeface="Calibri"/>
                <a:ea typeface="Calibri"/>
                <a:cs typeface="Calibri"/>
                <a:sym typeface="Calibri"/>
              </a:rPr>
              <a:t>If a teen is struggling with suicidal thoughts, you won’t increase those thoughts by encouraging them to talk. The opposite is true. Bringing up the subject of suicide and discussing it openly is one of the most helpful things you can do.</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195491" y="693138"/>
            <a:ext cx="11620362" cy="8022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002856"/>
              </a:buClr>
              <a:buSzPts val="3600"/>
              <a:buFont typeface="Calibri"/>
              <a:buNone/>
            </a:pPr>
            <a:r>
              <a:rPr lang="en-US"/>
              <a:t>Teaching Students to ACT</a:t>
            </a:r>
            <a:endParaRPr/>
          </a:p>
        </p:txBody>
      </p:sp>
      <p:sp>
        <p:nvSpPr>
          <p:cNvPr id="130" name="Google Shape;130;p20"/>
          <p:cNvSpPr txBox="1">
            <a:spLocks noGrp="1"/>
          </p:cNvSpPr>
          <p:nvPr>
            <p:ph type="body" idx="1"/>
          </p:nvPr>
        </p:nvSpPr>
        <p:spPr>
          <a:xfrm>
            <a:off x="203202" y="1580015"/>
            <a:ext cx="11663363" cy="39290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64C6C"/>
              </a:buClr>
              <a:buSzPts val="1100"/>
              <a:buFont typeface="Calibri"/>
              <a:buNone/>
            </a:pPr>
            <a:r>
              <a:rPr lang="en-US" sz="4400" b="1" u="sng">
                <a:latin typeface="Calibri"/>
                <a:ea typeface="Calibri"/>
                <a:cs typeface="Calibri"/>
                <a:sym typeface="Calibri"/>
              </a:rPr>
              <a:t>A</a:t>
            </a:r>
            <a:r>
              <a:rPr lang="en-US" sz="4400" b="1">
                <a:latin typeface="Calibri"/>
                <a:ea typeface="Calibri"/>
                <a:cs typeface="Calibri"/>
                <a:sym typeface="Calibri"/>
              </a:rPr>
              <a:t>cknowledge</a:t>
            </a:r>
            <a:r>
              <a:rPr lang="en-US" sz="4400">
                <a:latin typeface="Calibri"/>
                <a:ea typeface="Calibri"/>
                <a:cs typeface="Calibri"/>
                <a:sym typeface="Calibri"/>
              </a:rPr>
              <a:t> </a:t>
            </a:r>
            <a:r>
              <a:rPr lang="en-US">
                <a:latin typeface="Calibri"/>
                <a:ea typeface="Calibri"/>
                <a:cs typeface="Calibri"/>
                <a:sym typeface="Calibri"/>
              </a:rPr>
              <a:t>that you are seeing signs of depression or suicide and that it is serious</a:t>
            </a:r>
            <a:endParaRPr sz="2800" b="1">
              <a:latin typeface="Calibri"/>
              <a:ea typeface="Calibri"/>
              <a:cs typeface="Calibri"/>
              <a:sym typeface="Calibri"/>
            </a:endParaRPr>
          </a:p>
          <a:p>
            <a:pPr marL="0" lvl="0" indent="0" algn="l" rtl="0">
              <a:spcBef>
                <a:spcPts val="1200"/>
              </a:spcBef>
              <a:spcAft>
                <a:spcPts val="0"/>
              </a:spcAft>
              <a:buClr>
                <a:srgbClr val="164C6C"/>
              </a:buClr>
              <a:buSzPts val="1100"/>
              <a:buFont typeface="Calibri"/>
              <a:buNone/>
            </a:pPr>
            <a:r>
              <a:rPr lang="en-US" sz="4400" b="1" u="sng">
                <a:latin typeface="Calibri"/>
                <a:ea typeface="Calibri"/>
                <a:cs typeface="Calibri"/>
                <a:sym typeface="Calibri"/>
              </a:rPr>
              <a:t>C</a:t>
            </a:r>
            <a:r>
              <a:rPr lang="en-US" sz="4400" b="1">
                <a:latin typeface="Calibri"/>
                <a:ea typeface="Calibri"/>
                <a:cs typeface="Calibri"/>
                <a:sym typeface="Calibri"/>
              </a:rPr>
              <a:t>are:</a:t>
            </a:r>
            <a:r>
              <a:rPr lang="en-US" sz="4400">
                <a:latin typeface="Calibri"/>
                <a:ea typeface="Calibri"/>
                <a:cs typeface="Calibri"/>
                <a:sym typeface="Calibri"/>
              </a:rPr>
              <a:t> </a:t>
            </a:r>
            <a:r>
              <a:rPr lang="en-US">
                <a:latin typeface="Calibri"/>
                <a:ea typeface="Calibri"/>
                <a:cs typeface="Calibri"/>
                <a:sym typeface="Calibri"/>
              </a:rPr>
              <a:t>Let your friend know how much you </a:t>
            </a:r>
            <a:r>
              <a:rPr lang="en-US" b="1">
                <a:latin typeface="Calibri"/>
                <a:ea typeface="Calibri"/>
                <a:cs typeface="Calibri"/>
                <a:sym typeface="Calibri"/>
              </a:rPr>
              <a:t>care</a:t>
            </a:r>
            <a:r>
              <a:rPr lang="en-US">
                <a:latin typeface="Calibri"/>
                <a:ea typeface="Calibri"/>
                <a:cs typeface="Calibri"/>
                <a:sym typeface="Calibri"/>
              </a:rPr>
              <a:t> about them </a:t>
            </a:r>
            <a:endParaRPr>
              <a:latin typeface="Calibri"/>
              <a:ea typeface="Calibri"/>
              <a:cs typeface="Calibri"/>
              <a:sym typeface="Calibri"/>
            </a:endParaRPr>
          </a:p>
          <a:p>
            <a:pPr marL="0" lvl="0" indent="0" algn="l" rtl="0">
              <a:spcBef>
                <a:spcPts val="1200"/>
              </a:spcBef>
              <a:spcAft>
                <a:spcPts val="0"/>
              </a:spcAft>
              <a:buClr>
                <a:srgbClr val="164C6C"/>
              </a:buClr>
              <a:buSzPts val="1100"/>
              <a:buFont typeface="Calibri"/>
              <a:buNone/>
            </a:pPr>
            <a:r>
              <a:rPr lang="en-US" sz="4400" b="1" u="sng">
                <a:latin typeface="Calibri"/>
                <a:ea typeface="Calibri"/>
                <a:cs typeface="Calibri"/>
                <a:sym typeface="Calibri"/>
              </a:rPr>
              <a:t>T</a:t>
            </a:r>
            <a:r>
              <a:rPr lang="en-US" sz="4400" b="1">
                <a:latin typeface="Calibri"/>
                <a:ea typeface="Calibri"/>
                <a:cs typeface="Calibri"/>
                <a:sym typeface="Calibri"/>
              </a:rPr>
              <a:t>ell </a:t>
            </a:r>
            <a:r>
              <a:rPr lang="en-US">
                <a:latin typeface="Calibri"/>
                <a:ea typeface="Calibri"/>
                <a:cs typeface="Calibri"/>
                <a:sym typeface="Calibri"/>
              </a:rPr>
              <a:t>a trusted adult so your friend can get help</a:t>
            </a:r>
            <a:endParaRPr>
              <a:latin typeface="Calibri"/>
              <a:ea typeface="Calibri"/>
              <a:cs typeface="Calibri"/>
              <a:sym typeface="Calibri"/>
            </a:endParaRPr>
          </a:p>
        </p:txBody>
      </p:sp>
      <p:pic>
        <p:nvPicPr>
          <p:cNvPr id="131" name="Google Shape;131;p20"/>
          <p:cNvPicPr preferRelativeResize="0"/>
          <p:nvPr/>
        </p:nvPicPr>
        <p:blipFill rotWithShape="1">
          <a:blip r:embed="rId3">
            <a:alphaModFix/>
          </a:blip>
          <a:srcRect/>
          <a:stretch/>
        </p:blipFill>
        <p:spPr>
          <a:xfrm>
            <a:off x="9525147" y="4086802"/>
            <a:ext cx="2133600" cy="2143125"/>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1830</Words>
  <Application>Microsoft Office PowerPoint</Application>
  <PresentationFormat>Widescreen</PresentationFormat>
  <Paragraphs>155</Paragraphs>
  <Slides>23</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Calibri</vt:lpstr>
      <vt:lpstr>Helvetica Neue</vt:lpstr>
      <vt:lpstr>Arial</vt:lpstr>
      <vt:lpstr>Merriweather Sans</vt:lpstr>
      <vt:lpstr>Office Theme</vt:lpstr>
      <vt:lpstr>Parent Training</vt:lpstr>
      <vt:lpstr>Prevalence of Youth Suicide</vt:lpstr>
      <vt:lpstr>About Youth Suicide and Depression</vt:lpstr>
      <vt:lpstr>Our School’s Role in Suicide Prevention</vt:lpstr>
      <vt:lpstr>Why Provide Universal Suicide Prevention?</vt:lpstr>
      <vt:lpstr>Following SOS &amp; CA Ed. Code Components :</vt:lpstr>
      <vt:lpstr>Trailer: SOS Videos</vt:lpstr>
      <vt:lpstr>It Is Okay to Talk About Suicide</vt:lpstr>
      <vt:lpstr>Teaching Students to ACT</vt:lpstr>
      <vt:lpstr>Identifying Students in Need</vt:lpstr>
      <vt:lpstr>Our School’s Plan/Policy for Following Up With Students</vt:lpstr>
      <vt:lpstr>Parents’ Role in Suicide Prevention</vt:lpstr>
      <vt:lpstr>Video: Youth Depression from a Parent’s Perspective</vt:lpstr>
      <vt:lpstr>Raising Awareness</vt:lpstr>
      <vt:lpstr>Key Risk Factors</vt:lpstr>
      <vt:lpstr>Warning Signs: Watch and Listen</vt:lpstr>
      <vt:lpstr>Talking To Your Child</vt:lpstr>
      <vt:lpstr>PowerPoint Presentation</vt:lpstr>
      <vt:lpstr>Access SOS Parent Page</vt:lpstr>
      <vt:lpstr>SOS Parent Page</vt:lpstr>
      <vt:lpstr>Questions?</vt:lpstr>
      <vt:lpstr>References: SOS Program Evaluations</vt:lpstr>
      <vt:lpstr>References: Universal Screening and Parent Education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Training</dc:title>
  <cp:lastModifiedBy>Jennifer Perez</cp:lastModifiedBy>
  <cp:revision>1</cp:revision>
  <dcterms:modified xsi:type="dcterms:W3CDTF">2021-04-13T21:22:44Z</dcterms:modified>
</cp:coreProperties>
</file>