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notesMasterIdLst>
    <p:notesMasterId r:id="rId20"/>
  </p:notesMasterIdLst>
  <p:sldIdLst>
    <p:sldId id="257" r:id="rId2"/>
    <p:sldId id="258" r:id="rId3"/>
    <p:sldId id="268" r:id="rId4"/>
    <p:sldId id="280" r:id="rId5"/>
    <p:sldId id="281" r:id="rId6"/>
    <p:sldId id="270" r:id="rId7"/>
    <p:sldId id="269" r:id="rId8"/>
    <p:sldId id="278" r:id="rId9"/>
    <p:sldId id="271" r:id="rId10"/>
    <p:sldId id="282" r:id="rId11"/>
    <p:sldId id="275" r:id="rId12"/>
    <p:sldId id="272" r:id="rId13"/>
    <p:sldId id="273" r:id="rId14"/>
    <p:sldId id="276" r:id="rId15"/>
    <p:sldId id="264" r:id="rId16"/>
    <p:sldId id="279" r:id="rId17"/>
    <p:sldId id="266" r:id="rId18"/>
    <p:sldId id="267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64" d="100"/>
          <a:sy n="64" d="100"/>
        </p:scale>
        <p:origin x="6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4CF7BD-06AD-4D2F-A26C-7F8C1322931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FC248C-8A86-44EF-8E39-E507DB0E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01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130A-ED15-4FF7-9B8A-D499C77D79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7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9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316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454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9528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2803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5173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2066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21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6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5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6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7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8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0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9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2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52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cktonusd.net/feeo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3" y="1066545"/>
            <a:ext cx="8791575" cy="1202598"/>
          </a:xfrm>
        </p:spPr>
        <p:txBody>
          <a:bodyPr>
            <a:normAutofit fontScale="90000"/>
          </a:bodyPr>
          <a:lstStyle/>
          <a:p>
            <a:r>
              <a:rPr lang="es-ES" sz="5400" dirty="0">
                <a:solidFill>
                  <a:srgbClr val="FFFF00"/>
                </a:solidFill>
              </a:rPr>
              <a:t>Tecnología para padres Módulo 3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7863" y="2173266"/>
            <a:ext cx="8791575" cy="7775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El Internet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98" y="3375864"/>
            <a:ext cx="2292180" cy="2292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28" y="3307393"/>
            <a:ext cx="2305711" cy="229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Huellas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arena</a:t>
            </a:r>
            <a:endParaRPr lang="en-US" dirty="0"/>
          </a:p>
        </p:txBody>
      </p:sp>
      <p:pic>
        <p:nvPicPr>
          <p:cNvPr id="6" name="Content Placeholder 5" descr="If You're Going Through Hell Keep Going: April 20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4" y="2249487"/>
            <a:ext cx="9783260" cy="4115217"/>
          </a:xfrm>
        </p:spPr>
      </p:pic>
    </p:spTree>
    <p:extLst>
      <p:ext uri="{BB962C8B-B14F-4D97-AF65-F5344CB8AC3E}">
        <p14:creationId xmlns:p14="http://schemas.microsoft.com/office/powerpoint/2010/main" val="399786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2846" y="506951"/>
            <a:ext cx="9905999" cy="5951429"/>
          </a:xfrm>
        </p:spPr>
        <p:txBody>
          <a:bodyPr>
            <a:normAutofit/>
          </a:bodyPr>
          <a:lstStyle/>
          <a:p>
            <a:r>
              <a:rPr lang="es-ES" sz="3400" dirty="0">
                <a:solidFill>
                  <a:srgbClr val="FFFF00"/>
                </a:solidFill>
              </a:rPr>
              <a:t>Descargar</a:t>
            </a:r>
            <a:r>
              <a:rPr lang="es-ES" sz="3400" dirty="0"/>
              <a:t> ~ Guardar información, datos, películas, imágenes o programas en un teléfono, computadora portátil o dispositivo de computadora</a:t>
            </a:r>
          </a:p>
          <a:p>
            <a:r>
              <a:rPr lang="es-ES" sz="3400" dirty="0">
                <a:solidFill>
                  <a:srgbClr val="FFFF00"/>
                </a:solidFill>
              </a:rPr>
              <a:t>Cargar</a:t>
            </a:r>
            <a:r>
              <a:rPr lang="es-ES" sz="3400" dirty="0"/>
              <a:t> ~ Guardar información, datos, películas, imágenes o programas en Internet desde un dispositivo personal</a:t>
            </a:r>
            <a:endParaRPr lang="en-US" sz="3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600" y="3916392"/>
            <a:ext cx="5786493" cy="254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839" y="5073247"/>
            <a:ext cx="9905999" cy="1568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Firewall</a:t>
            </a:r>
            <a:r>
              <a:rPr lang="en-US" sz="3600" dirty="0" smtClean="0"/>
              <a:t> ~ </a:t>
            </a:r>
            <a:r>
              <a:rPr lang="en-US" sz="3600" dirty="0"/>
              <a:t>Un </a:t>
            </a:r>
            <a:r>
              <a:rPr lang="en-US" sz="3600" dirty="0" err="1"/>
              <a:t>programa</a:t>
            </a:r>
            <a:r>
              <a:rPr lang="en-US" sz="3600" dirty="0"/>
              <a:t> </a:t>
            </a:r>
            <a:r>
              <a:rPr lang="en-US" sz="3600" dirty="0" err="1"/>
              <a:t>informático</a:t>
            </a:r>
            <a:r>
              <a:rPr lang="en-US" sz="3600" dirty="0"/>
              <a:t> que </a:t>
            </a:r>
            <a:r>
              <a:rPr lang="en-US" sz="3600" dirty="0" err="1"/>
              <a:t>protege</a:t>
            </a:r>
            <a:r>
              <a:rPr lang="en-US" sz="3600" dirty="0"/>
              <a:t> contra virus, spam, </a:t>
            </a:r>
            <a:r>
              <a:rPr lang="en-US" sz="3600" dirty="0" err="1"/>
              <a:t>troyanos</a:t>
            </a:r>
            <a:r>
              <a:rPr lang="en-US" sz="3600" dirty="0"/>
              <a:t> y </a:t>
            </a:r>
            <a:r>
              <a:rPr lang="en-US" sz="3600" dirty="0" err="1"/>
              <a:t>piratas</a:t>
            </a:r>
            <a:r>
              <a:rPr lang="en-US" sz="3600" dirty="0"/>
              <a:t> </a:t>
            </a:r>
            <a:r>
              <a:rPr lang="en-US" sz="3600" dirty="0" err="1"/>
              <a:t>informáticos</a:t>
            </a:r>
            <a:r>
              <a:rPr lang="en-US" sz="3600" dirty="0"/>
              <a:t>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109" y="1123494"/>
            <a:ext cx="2255614" cy="279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42" y="-82113"/>
            <a:ext cx="3401567" cy="5041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18" y="0"/>
            <a:ext cx="3413892" cy="26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952" y="500333"/>
            <a:ext cx="9905999" cy="4979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 smtClean="0">
                <a:solidFill>
                  <a:srgbClr val="FFFF00"/>
                </a:solidFill>
              </a:rPr>
              <a:t> Hipervínculo</a:t>
            </a:r>
            <a:r>
              <a:rPr lang="es-ES" sz="3200" dirty="0" smtClean="0"/>
              <a:t> </a:t>
            </a:r>
            <a:r>
              <a:rPr lang="es-ES" sz="3200" dirty="0"/>
              <a:t>~ Un enlace en el que se puede hacer clic (botón </a:t>
            </a:r>
            <a:r>
              <a:rPr lang="es-ES" sz="3200" dirty="0" smtClean="0"/>
              <a:t>digital</a:t>
            </a:r>
            <a:r>
              <a:rPr lang="es-ES" sz="3200" dirty="0"/>
              <a:t>) </a:t>
            </a:r>
            <a:r>
              <a:rPr lang="es-ES" sz="3200" dirty="0" smtClean="0"/>
              <a:t>que </a:t>
            </a:r>
            <a:r>
              <a:rPr lang="es-ES" sz="3200" dirty="0"/>
              <a:t>lo lleva a otra parte del sitio web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678" y="3569345"/>
            <a:ext cx="3107280" cy="28000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61945" y="2813150"/>
            <a:ext cx="10100231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en-US" sz="3600" dirty="0" smtClean="0">
                <a:solidFill>
                  <a:prstClr val="white"/>
                </a:solidFill>
                <a:hlinkClick r:id="rId3"/>
              </a:rPr>
              <a:t>www.stocktonusd.net/feeo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endParaRPr lang="en-US" sz="3600" dirty="0">
              <a:solidFill>
                <a:prstClr val="white"/>
              </a:solidFill>
            </a:endParaRPr>
          </a:p>
          <a:p>
            <a:pPr marL="228600" lvl="0" indent="-228600" algn="ctr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3940" y="386181"/>
            <a:ext cx="9905999" cy="3541714"/>
          </a:xfrm>
        </p:spPr>
        <p:txBody>
          <a:bodyPr>
            <a:normAutofit fontScale="92500" lnSpcReduction="10000"/>
          </a:bodyPr>
          <a:lstStyle/>
          <a:p>
            <a:r>
              <a:rPr lang="es-ES" sz="3600" dirty="0">
                <a:solidFill>
                  <a:srgbClr val="FFFF00"/>
                </a:solidFill>
              </a:rPr>
              <a:t>URL / Dirección web </a:t>
            </a:r>
            <a:r>
              <a:rPr lang="es-ES" sz="3600" dirty="0"/>
              <a:t>~ La "dirección" utilizada para llegar a un sitio web específico. Todos son únicos (como una dirección postal)</a:t>
            </a:r>
          </a:p>
          <a:p>
            <a:r>
              <a:rPr lang="es-ES" sz="3600" dirty="0">
                <a:solidFill>
                  <a:srgbClr val="FFFF00"/>
                </a:solidFill>
              </a:rPr>
              <a:t>Sitio web / página web </a:t>
            </a:r>
            <a:r>
              <a:rPr lang="es-ES" sz="3600" dirty="0"/>
              <a:t>~ Una página en Internet que contiene información, juegos, películas, imágenes y cualquier cosa accesible en Internet</a:t>
            </a:r>
            <a:r>
              <a:rPr lang="es-E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6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434" y="167525"/>
            <a:ext cx="5244197" cy="1541901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Internet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ES" sz="2200" dirty="0"/>
              <a:t>Continuación del sitio web </a:t>
            </a:r>
            <a:r>
              <a:rPr lang="es-ES" sz="2200" dirty="0" smtClean="0"/>
              <a:t>del</a:t>
            </a:r>
            <a:br>
              <a:rPr lang="es-ES" sz="2200" dirty="0" smtClean="0"/>
            </a:br>
            <a:r>
              <a:rPr lang="es-ES" sz="2200" dirty="0" smtClean="0"/>
              <a:t>SUSD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5730" y="2321291"/>
            <a:ext cx="5849048" cy="424359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dirty="0"/>
              <a:t>Demostración en línea</a:t>
            </a:r>
          </a:p>
          <a:p>
            <a:pPr marL="0" indent="0" algn="ctr">
              <a:buNone/>
            </a:pPr>
            <a:r>
              <a:rPr lang="es-ES" dirty="0"/>
              <a:t>Siga en sus pantallas para ver a su presentador navegar por Internet y ayudar a identificar diferentes sitios, herramientas y usos.</a:t>
            </a:r>
          </a:p>
          <a:p>
            <a:pPr marL="0" indent="0" algn="ctr">
              <a:buNone/>
            </a:pPr>
            <a:r>
              <a:rPr lang="es-ES" dirty="0"/>
              <a:t>No dude en hacer cualquier pregunta sobre cualquier cosa que vea en la pantalla o haya escuchado </a:t>
            </a:r>
            <a:r>
              <a:rPr lang="es-ES" dirty="0" smtClean="0"/>
              <a:t>de un pagina o sitio que le </a:t>
            </a:r>
            <a:r>
              <a:rPr lang="es-ES" dirty="0"/>
              <a:t>gustaría saber más.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40" y="2321291"/>
            <a:ext cx="24384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0589">
            <a:off x="8334178" y="5987516"/>
            <a:ext cx="826877" cy="826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54" y="30177"/>
            <a:ext cx="1679249" cy="16792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3002">
            <a:off x="9881427" y="1705898"/>
            <a:ext cx="1648237" cy="2066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015" y="2197427"/>
            <a:ext cx="905142" cy="78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79606"/>
            <a:ext cx="9905998" cy="147857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Repaso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43647"/>
            <a:ext cx="9905999" cy="3541714"/>
          </a:xfrm>
        </p:spPr>
        <p:txBody>
          <a:bodyPr>
            <a:normAutofit fontScale="85000" lnSpcReduction="20000"/>
          </a:bodyPr>
          <a:lstStyle/>
          <a:p>
            <a:r>
              <a:rPr lang="es-ES" sz="4400" dirty="0" smtClean="0"/>
              <a:t>Repaso </a:t>
            </a:r>
            <a:r>
              <a:rPr lang="es-ES" sz="4400" dirty="0"/>
              <a:t>de </a:t>
            </a:r>
            <a:r>
              <a:rPr lang="es-ES" sz="4400" dirty="0" err="1" smtClean="0"/>
              <a:t>búsquadores</a:t>
            </a:r>
            <a:r>
              <a:rPr lang="es-ES" sz="4400" dirty="0" smtClean="0"/>
              <a:t> </a:t>
            </a:r>
            <a:r>
              <a:rPr lang="es-ES" sz="4400" dirty="0"/>
              <a:t>de Google </a:t>
            </a:r>
          </a:p>
          <a:p>
            <a:r>
              <a:rPr lang="es-ES" sz="4400" dirty="0"/>
              <a:t>Visitaron la página web de su escuela.</a:t>
            </a:r>
          </a:p>
          <a:p>
            <a:r>
              <a:rPr lang="es-ES" sz="4400" dirty="0"/>
              <a:t>Acceso </a:t>
            </a:r>
            <a:r>
              <a:rPr lang="es-ES" sz="4400" dirty="0" smtClean="0"/>
              <a:t>al </a:t>
            </a:r>
            <a:r>
              <a:rPr lang="es-ES" sz="4400" dirty="0"/>
              <a:t>departamentos del SUSD, enlaces </a:t>
            </a:r>
            <a:r>
              <a:rPr lang="es-ES" sz="4400" dirty="0" smtClean="0"/>
              <a:t>rápidos (</a:t>
            </a:r>
            <a:r>
              <a:rPr lang="es-ES" sz="4400" dirty="0" err="1" smtClean="0"/>
              <a:t>QuikLinks</a:t>
            </a:r>
            <a:r>
              <a:rPr lang="es-ES" sz="4400" dirty="0" smtClean="0"/>
              <a:t>) del </a:t>
            </a:r>
            <a:r>
              <a:rPr lang="es-ES" sz="4400" dirty="0"/>
              <a:t>estudiantes</a:t>
            </a:r>
          </a:p>
          <a:p>
            <a:r>
              <a:rPr lang="es-ES" sz="4400" dirty="0"/>
              <a:t>Términos de Internet </a:t>
            </a:r>
            <a:r>
              <a:rPr lang="es-ES" sz="4400" dirty="0" smtClean="0"/>
              <a:t>(aprendidos)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764" y="3748940"/>
            <a:ext cx="2304488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Preguntas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57" y="2249488"/>
            <a:ext cx="3541712" cy="3541712"/>
          </a:xfrm>
        </p:spPr>
      </p:pic>
    </p:spTree>
    <p:extLst>
      <p:ext uri="{BB962C8B-B14F-4D97-AF65-F5344CB8AC3E}">
        <p14:creationId xmlns:p14="http://schemas.microsoft.com/office/powerpoint/2010/main" val="26425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5" y="84762"/>
            <a:ext cx="9905998" cy="147857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Encuesta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285" y="1357803"/>
            <a:ext cx="10080258" cy="38586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200" dirty="0"/>
              <a:t>Tómese unos minutos para completar la encuesta de presentación. Las encuestas ayudan a mejorar futuras presentaciones y eventos.</a:t>
            </a:r>
          </a:p>
          <a:p>
            <a:pPr marL="0" indent="0" algn="ctr">
              <a:buNone/>
            </a:pPr>
            <a:r>
              <a:rPr lang="es-ES" sz="3200" dirty="0"/>
              <a:t>¡Gracias!</a:t>
            </a:r>
          </a:p>
          <a:p>
            <a:pPr marL="0" indent="0" algn="ctr">
              <a:buNone/>
            </a:pPr>
            <a:endParaRPr lang="es-MX" sz="3200" dirty="0" smtClean="0"/>
          </a:p>
          <a:p>
            <a:pPr marL="0" indent="0" algn="ctr">
              <a:buNone/>
            </a:pPr>
            <a:endParaRPr lang="es-MX" sz="3200" dirty="0"/>
          </a:p>
          <a:p>
            <a:pPr marL="0" indent="0" algn="ctr">
              <a:buNone/>
            </a:pPr>
            <a:endParaRPr lang="es-MX" sz="3200" dirty="0" smtClean="0"/>
          </a:p>
          <a:p>
            <a:pPr marL="0" indent="0" algn="ctr">
              <a:buNone/>
            </a:pPr>
            <a:r>
              <a:rPr lang="es-MX" sz="3200" dirty="0" smtClean="0"/>
              <a:t>Oficina </a:t>
            </a:r>
            <a:r>
              <a:rPr lang="es-MX" sz="3200" dirty="0"/>
              <a:t>de Envolvimiento y Educación de Familias </a:t>
            </a:r>
            <a:r>
              <a:rPr lang="es-ES" sz="3200" dirty="0" smtClean="0">
                <a:solidFill>
                  <a:srgbClr val="FFFF00"/>
                </a:solidFill>
              </a:rPr>
              <a:t>-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792" y="290291"/>
            <a:ext cx="1067512" cy="1067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865" y="3913529"/>
            <a:ext cx="2264768" cy="225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405" y="167040"/>
            <a:ext cx="9905998" cy="147857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Agenda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262" y="844062"/>
            <a:ext cx="7383741" cy="5785338"/>
          </a:xfrm>
        </p:spPr>
        <p:txBody>
          <a:bodyPr numCol="1"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ES" sz="3600" dirty="0" smtClean="0"/>
              <a:t>Repaso </a:t>
            </a:r>
            <a:r>
              <a:rPr lang="es-ES" sz="3600" dirty="0"/>
              <a:t>de navegar por la red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3600" dirty="0"/>
              <a:t>Explore la página de inicio de la escuela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3600" dirty="0"/>
              <a:t>Términos de Internet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3600" dirty="0"/>
              <a:t>Continuación del sitio web del SUSD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3600" dirty="0" smtClean="0"/>
              <a:t>Repaso</a:t>
            </a:r>
            <a:endParaRPr lang="es-ES" sz="36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3600" dirty="0"/>
              <a:t>Preguntas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5" y="1384167"/>
            <a:ext cx="1845181" cy="1845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59" y="4264351"/>
            <a:ext cx="1865473" cy="1865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7404" y="4482732"/>
            <a:ext cx="29670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FFFF00"/>
                </a:solidFill>
              </a:rPr>
              <a:t>Materiales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necesitados</a:t>
            </a:r>
            <a:r>
              <a:rPr lang="en-US" sz="2200" dirty="0">
                <a:solidFill>
                  <a:srgbClr val="FFFF00"/>
                </a:solidFill>
              </a:rPr>
              <a:t>:</a:t>
            </a:r>
          </a:p>
          <a:p>
            <a:r>
              <a:rPr lang="en-US" sz="2200" dirty="0">
                <a:solidFill>
                  <a:srgbClr val="FFFF00"/>
                </a:solidFill>
              </a:rPr>
              <a:t>- </a:t>
            </a:r>
            <a:r>
              <a:rPr lang="en-US" sz="2200" dirty="0" err="1">
                <a:solidFill>
                  <a:srgbClr val="FFFF00"/>
                </a:solidFill>
              </a:rPr>
              <a:t>Dispositivo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habilitado</a:t>
            </a:r>
            <a:r>
              <a:rPr lang="en-US" sz="2200" dirty="0">
                <a:solidFill>
                  <a:srgbClr val="FFFF00"/>
                </a:solidFill>
              </a:rPr>
              <a:t> para Wi-Fi</a:t>
            </a:r>
          </a:p>
          <a:p>
            <a:r>
              <a:rPr lang="en-US" sz="2200" dirty="0">
                <a:solidFill>
                  <a:srgbClr val="FFFF00"/>
                </a:solidFill>
              </a:rPr>
              <a:t>- </a:t>
            </a:r>
            <a:r>
              <a:rPr lang="en-US" sz="2200" dirty="0" err="1" smtClean="0">
                <a:solidFill>
                  <a:srgbClr val="FFFF00"/>
                </a:solidFill>
              </a:rPr>
              <a:t>Lápiz</a:t>
            </a:r>
            <a:r>
              <a:rPr lang="en-US" sz="2200" dirty="0" smtClean="0">
                <a:solidFill>
                  <a:srgbClr val="FFFF00"/>
                </a:solidFill>
              </a:rPr>
              <a:t>/</a:t>
            </a:r>
            <a:r>
              <a:rPr lang="en-US" sz="2200" dirty="0" err="1" smtClean="0">
                <a:solidFill>
                  <a:srgbClr val="FFFF00"/>
                </a:solidFill>
              </a:rPr>
              <a:t>Papel</a:t>
            </a:r>
            <a:endParaRPr lang="en-US" sz="22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998" y="99148"/>
            <a:ext cx="9905998" cy="8504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Basicos</a:t>
            </a:r>
            <a:r>
              <a:rPr lang="en-US" sz="4400" dirty="0" smtClean="0">
                <a:solidFill>
                  <a:srgbClr val="FFFF00"/>
                </a:solidFill>
              </a:rPr>
              <a:t> del internet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el </a:t>
            </a:r>
            <a:r>
              <a:rPr lang="en-US" dirty="0" err="1"/>
              <a:t>navegador</a:t>
            </a:r>
            <a:r>
              <a:rPr lang="en-US" dirty="0"/>
              <a:t> de Google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1127" y="549527"/>
            <a:ext cx="1310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Barra de </a:t>
            </a:r>
            <a:r>
              <a:rPr lang="en-US" sz="2000" dirty="0" err="1" smtClean="0">
                <a:solidFill>
                  <a:srgbClr val="FFFF00"/>
                </a:solidFill>
              </a:rPr>
              <a:t>pesta</a:t>
            </a:r>
            <a:r>
              <a:rPr lang="en-US" sz="20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ñ</a:t>
            </a:r>
            <a:r>
              <a:rPr lang="en-US" sz="2000" dirty="0" err="1" smtClean="0">
                <a:solidFill>
                  <a:srgbClr val="FFFF00"/>
                </a:solidFill>
              </a:rPr>
              <a:t>as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456" y="2323054"/>
            <a:ext cx="1334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Barra de </a:t>
            </a:r>
            <a:r>
              <a:rPr lang="en-US" sz="1600" b="1" dirty="0" err="1">
                <a:solidFill>
                  <a:srgbClr val="FFFF00"/>
                </a:solidFill>
              </a:rPr>
              <a:t>direcciones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Navegador</a:t>
            </a:r>
            <a:r>
              <a:rPr lang="en-US" sz="1600" b="1" dirty="0" smtClean="0">
                <a:solidFill>
                  <a:srgbClr val="FFFF00"/>
                </a:solidFill>
              </a:rPr>
              <a:t> URL </a:t>
            </a:r>
            <a:r>
              <a:rPr lang="en-US" sz="1600" b="1" dirty="0">
                <a:solidFill>
                  <a:srgbClr val="FFFF00"/>
                </a:solidFill>
              </a:rPr>
              <a:t>/ web;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677" y="3861601"/>
            <a:ext cx="1537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Barra de </a:t>
            </a:r>
            <a:r>
              <a:rPr lang="en-US" sz="2000" b="1" dirty="0" err="1">
                <a:solidFill>
                  <a:srgbClr val="FFFF00"/>
                </a:solidFill>
              </a:rPr>
              <a:t>búsqueda</a:t>
            </a:r>
            <a:r>
              <a:rPr lang="en-US" sz="2000" b="1" dirty="0">
                <a:solidFill>
                  <a:srgbClr val="FFFF00"/>
                </a:solidFill>
              </a:rPr>
              <a:t> de Google;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38252" y="2335488"/>
            <a:ext cx="1585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>
                <a:solidFill>
                  <a:srgbClr val="FFFF00"/>
                </a:solidFill>
              </a:rPr>
              <a:t>Minimizar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algn="r"/>
            <a:r>
              <a:rPr lang="en-US" sz="2000" b="1" dirty="0" err="1" smtClean="0">
                <a:solidFill>
                  <a:srgbClr val="FFFF00"/>
                </a:solidFill>
              </a:rPr>
              <a:t>Maximizar</a:t>
            </a:r>
            <a:r>
              <a:rPr lang="en-US" sz="2000" b="1" dirty="0" smtClean="0">
                <a:solidFill>
                  <a:srgbClr val="FFFF00"/>
                </a:solidFill>
              </a:rPr>
              <a:t>/</a:t>
            </a:r>
            <a:r>
              <a:rPr lang="en-US" sz="2000" b="1" dirty="0" err="1" smtClean="0">
                <a:solidFill>
                  <a:srgbClr val="FFFF00"/>
                </a:solidFill>
              </a:rPr>
              <a:t>Amplear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algn="r"/>
            <a:r>
              <a:rPr lang="en-US" sz="2000" b="1" dirty="0" err="1" smtClean="0">
                <a:solidFill>
                  <a:srgbClr val="FFFF00"/>
                </a:solidFill>
              </a:rPr>
              <a:t>Salida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85" y="1153786"/>
            <a:ext cx="8985119" cy="5704214"/>
          </a:xfrm>
        </p:spPr>
      </p:pic>
      <p:cxnSp>
        <p:nvCxnSpPr>
          <p:cNvPr id="10" name="Straight Arrow Connector 9"/>
          <p:cNvCxnSpPr/>
          <p:nvPr/>
        </p:nvCxnSpPr>
        <p:spPr>
          <a:xfrm>
            <a:off x="2172908" y="788645"/>
            <a:ext cx="1585704" cy="5534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408176" y="1671626"/>
            <a:ext cx="3877056" cy="11240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408176" y="3832972"/>
            <a:ext cx="2803261" cy="3996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8750809" y="1339942"/>
            <a:ext cx="2063729" cy="12098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45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482" y="-58592"/>
            <a:ext cx="5287656" cy="1940145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tx2"/>
                </a:solidFill>
              </a:rPr>
              <a:t>Localizador</a:t>
            </a:r>
            <a:r>
              <a:rPr lang="en-US" sz="3200" dirty="0" smtClean="0">
                <a:solidFill>
                  <a:schemeClr val="tx2"/>
                </a:solidFill>
              </a:rPr>
              <a:t> de </a:t>
            </a:r>
            <a:r>
              <a:rPr lang="en-US" sz="3200" dirty="0" err="1" smtClean="0">
                <a:solidFill>
                  <a:schemeClr val="tx2"/>
                </a:solidFill>
              </a:rPr>
              <a:t>escuelas</a:t>
            </a:r>
            <a:r>
              <a:rPr lang="en-US" sz="3200" dirty="0" smtClean="0">
                <a:solidFill>
                  <a:schemeClr val="tx2"/>
                </a:solidFill>
              </a:rPr>
              <a:t>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405" y="1511361"/>
            <a:ext cx="8384874" cy="424359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900" dirty="0" err="1" smtClean="0">
                <a:solidFill>
                  <a:srgbClr val="FFFF00"/>
                </a:solidFill>
              </a:rPr>
              <a:t>Demonstración</a:t>
            </a:r>
            <a:r>
              <a:rPr lang="en-US" sz="3900" dirty="0" smtClean="0">
                <a:solidFill>
                  <a:srgbClr val="FFFF00"/>
                </a:solidFill>
              </a:rPr>
              <a:t> </a:t>
            </a:r>
            <a:r>
              <a:rPr lang="en-US" sz="3900" dirty="0" err="1" smtClean="0">
                <a:solidFill>
                  <a:srgbClr val="FFFF00"/>
                </a:solidFill>
              </a:rPr>
              <a:t>en</a:t>
            </a:r>
            <a:r>
              <a:rPr lang="en-US" sz="3900" dirty="0" smtClean="0">
                <a:solidFill>
                  <a:srgbClr val="FFFF00"/>
                </a:solidFill>
              </a:rPr>
              <a:t> </a:t>
            </a:r>
            <a:r>
              <a:rPr lang="en-US" sz="3900" dirty="0" err="1" smtClean="0">
                <a:solidFill>
                  <a:srgbClr val="FFFF00"/>
                </a:solidFill>
              </a:rPr>
              <a:t>línea</a:t>
            </a:r>
            <a:endParaRPr lang="en-US" sz="39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3600" dirty="0" err="1" smtClean="0"/>
              <a:t>Siga</a:t>
            </a:r>
            <a:r>
              <a:rPr lang="en-US" sz="3600" dirty="0" smtClean="0"/>
              <a:t> </a:t>
            </a:r>
            <a:r>
              <a:rPr lang="en-US" sz="3600" dirty="0" err="1" smtClean="0"/>
              <a:t>su</a:t>
            </a:r>
            <a:r>
              <a:rPr lang="en-US" sz="3600" dirty="0" smtClean="0"/>
              <a:t> </a:t>
            </a:r>
            <a:r>
              <a:rPr lang="en-US" sz="3600" dirty="0" err="1" smtClean="0"/>
              <a:t>pantalla</a:t>
            </a:r>
            <a:r>
              <a:rPr lang="en-US" sz="3600" dirty="0" smtClean="0"/>
              <a:t> para </a:t>
            </a:r>
            <a:r>
              <a:rPr lang="en-US" sz="3600" dirty="0" err="1" smtClean="0"/>
              <a:t>observar</a:t>
            </a:r>
            <a:r>
              <a:rPr lang="en-US" sz="3600" dirty="0" smtClean="0"/>
              <a:t> </a:t>
            </a:r>
            <a:r>
              <a:rPr lang="en-US" sz="3600" dirty="0" err="1" smtClean="0"/>
              <a:t>su</a:t>
            </a:r>
            <a:r>
              <a:rPr lang="en-US" sz="3600" dirty="0" smtClean="0"/>
              <a:t> </a:t>
            </a:r>
            <a:r>
              <a:rPr lang="en-US" sz="3600" dirty="0" err="1" smtClean="0"/>
              <a:t>presentador</a:t>
            </a:r>
            <a:r>
              <a:rPr lang="en-US" sz="3600" dirty="0" smtClean="0"/>
              <a:t> </a:t>
            </a:r>
            <a:r>
              <a:rPr lang="en-US" sz="3600" dirty="0" err="1" smtClean="0"/>
              <a:t>navegar</a:t>
            </a:r>
            <a:r>
              <a:rPr lang="en-US" sz="3600" dirty="0" smtClean="0"/>
              <a:t> </a:t>
            </a:r>
            <a:r>
              <a:rPr lang="en-US" sz="3600" dirty="0" err="1" smtClean="0"/>
              <a:t>por</a:t>
            </a:r>
            <a:r>
              <a:rPr lang="en-US" sz="3600" dirty="0" smtClean="0"/>
              <a:t> el internet y </a:t>
            </a:r>
            <a:r>
              <a:rPr lang="en-US" sz="3600" dirty="0" err="1" smtClean="0"/>
              <a:t>poder</a:t>
            </a:r>
            <a:r>
              <a:rPr lang="en-US" sz="3600" dirty="0" smtClean="0"/>
              <a:t> </a:t>
            </a:r>
            <a:r>
              <a:rPr lang="en-US" sz="3600" dirty="0" err="1" smtClean="0"/>
              <a:t>identificar</a:t>
            </a:r>
            <a:r>
              <a:rPr lang="en-US" sz="3600" dirty="0" smtClean="0"/>
              <a:t> </a:t>
            </a:r>
            <a:r>
              <a:rPr lang="en-US" sz="3600" dirty="0" err="1" smtClean="0"/>
              <a:t>diferentes</a:t>
            </a:r>
            <a:r>
              <a:rPr lang="en-US" sz="3600" dirty="0" smtClean="0"/>
              <a:t> </a:t>
            </a:r>
            <a:r>
              <a:rPr lang="en-US" sz="3600" dirty="0" err="1" smtClean="0"/>
              <a:t>herramientas</a:t>
            </a:r>
            <a:r>
              <a:rPr lang="en-US" sz="3600" dirty="0" smtClean="0"/>
              <a:t>, </a:t>
            </a:r>
            <a:r>
              <a:rPr lang="en-US" sz="3600" dirty="0" err="1" smtClean="0"/>
              <a:t>sitios</a:t>
            </a:r>
            <a:r>
              <a:rPr lang="en-US" sz="3600" dirty="0" smtClean="0"/>
              <a:t> y </a:t>
            </a:r>
            <a:r>
              <a:rPr lang="en-US" sz="3600" dirty="0" err="1" smtClean="0"/>
              <a:t>usuarios</a:t>
            </a:r>
            <a:r>
              <a:rPr lang="en-US" sz="3600" dirty="0" smtClean="0"/>
              <a:t>. </a:t>
            </a:r>
          </a:p>
          <a:p>
            <a:pPr marL="0" indent="0" algn="ctr">
              <a:buNone/>
            </a:pP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Por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favor no dude de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hacer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preguntas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sobre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cualquier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cosa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que mire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en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la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pantalla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. O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si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ha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escuchado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alguna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página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o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sitio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de lo que le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gustaría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saber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más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0589">
            <a:off x="8806878" y="5861288"/>
            <a:ext cx="826877" cy="826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35374">
            <a:off x="10174136" y="1054029"/>
            <a:ext cx="1624700" cy="2037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09" y="1540013"/>
            <a:ext cx="905142" cy="78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1134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TERMINOS </a:t>
            </a:r>
            <a:r>
              <a:rPr lang="en-US" dirty="0" err="1" smtClean="0">
                <a:solidFill>
                  <a:srgbClr val="FFFF00"/>
                </a:solidFill>
              </a:rPr>
              <a:t>DEl</a:t>
            </a:r>
            <a:r>
              <a:rPr lang="en-US" dirty="0" smtClean="0">
                <a:solidFill>
                  <a:srgbClr val="FFFF00"/>
                </a:solidFill>
              </a:rPr>
              <a:t> Internet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41411" y="3066861"/>
          <a:ext cx="9906000" cy="3549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62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Palabras </a:t>
                      </a:r>
                      <a:r>
                        <a:rPr lang="en-US" sz="3600" dirty="0" err="1" smtClean="0"/>
                        <a:t>familiares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Palabras no </a:t>
                      </a:r>
                      <a:r>
                        <a:rPr lang="en-US" sz="3600" dirty="0" err="1" smtClean="0"/>
                        <a:t>familiares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3199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</a:p>
                    <a:p>
                      <a:pPr marL="285750" indent="-285750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</a:p>
                    <a:p>
                      <a:pPr marL="285750" indent="-285750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</a:p>
                    <a:p>
                      <a:pPr marL="285750" indent="-285750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</a:p>
                    <a:p>
                      <a:pPr marL="285750" indent="-285750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</a:p>
                    <a:p>
                      <a:pPr marL="285750" indent="-285750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</a:p>
                    <a:p>
                      <a:pPr marL="285750" indent="-285750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33144" y="2307364"/>
            <a:ext cx="8699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FFFF00"/>
                </a:solidFill>
              </a:rPr>
              <a:t>Tómese </a:t>
            </a:r>
            <a:r>
              <a:rPr lang="es-ES" sz="2000" dirty="0" smtClean="0">
                <a:solidFill>
                  <a:srgbClr val="FFFF00"/>
                </a:solidFill>
              </a:rPr>
              <a:t> </a:t>
            </a:r>
            <a:r>
              <a:rPr lang="es-ES" sz="2000" dirty="0">
                <a:solidFill>
                  <a:srgbClr val="FFFF00"/>
                </a:solidFill>
              </a:rPr>
              <a:t>tiempo para hacer su propio </a:t>
            </a:r>
            <a:r>
              <a:rPr lang="es-ES" sz="2000" dirty="0" smtClean="0">
                <a:solidFill>
                  <a:srgbClr val="FFFF00"/>
                </a:solidFill>
              </a:rPr>
              <a:t>cuadro (grafica) </a:t>
            </a:r>
            <a:r>
              <a:rPr lang="es-ES" sz="2000" dirty="0">
                <a:solidFill>
                  <a:srgbClr val="FFFF00"/>
                </a:solidFill>
              </a:rPr>
              <a:t>en casa para nuestra próxima actividad.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194" y="290714"/>
            <a:ext cx="9905998" cy="916984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</a:rPr>
              <a:t>Terminos</a:t>
            </a:r>
            <a:r>
              <a:rPr lang="en-US" sz="4000" dirty="0" smtClean="0">
                <a:solidFill>
                  <a:srgbClr val="FFFF00"/>
                </a:solidFill>
              </a:rPr>
              <a:t> del INTERNET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25" y="1207698"/>
            <a:ext cx="9905999" cy="4617139"/>
          </a:xfrm>
        </p:spPr>
        <p:txBody>
          <a:bodyPr numCol="1">
            <a:noAutofit/>
          </a:bodyPr>
          <a:lstStyle/>
          <a:p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Galletas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Descargar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Firewall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</a:rPr>
              <a:t>Hipervínculo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Subir</a:t>
            </a:r>
            <a:endParaRPr lang="en-US" sz="3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3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URL / </a:t>
            </a:r>
            <a:r>
              <a:rPr lang="en-US" sz="3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dirección</a:t>
            </a:r>
            <a:r>
              <a:rPr lang="en-US" sz="3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web</a:t>
            </a:r>
          </a:p>
          <a:p>
            <a:r>
              <a:rPr lang="en-US" sz="3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Sitio</a:t>
            </a:r>
            <a:r>
              <a:rPr lang="en-US" sz="3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web / </a:t>
            </a:r>
            <a:r>
              <a:rPr lang="en-US" sz="3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página</a:t>
            </a:r>
            <a:r>
              <a:rPr lang="en-US" sz="3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web</a:t>
            </a:r>
          </a:p>
        </p:txBody>
      </p:sp>
    </p:spTree>
    <p:extLst>
      <p:ext uri="{BB962C8B-B14F-4D97-AF65-F5344CB8AC3E}">
        <p14:creationId xmlns:p14="http://schemas.microsoft.com/office/powerpoint/2010/main" val="20603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218" y="342472"/>
            <a:ext cx="9905998" cy="1108428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</a:rPr>
              <a:t>Terminos</a:t>
            </a:r>
            <a:r>
              <a:rPr lang="en-US" sz="4000" dirty="0" smtClean="0">
                <a:solidFill>
                  <a:srgbClr val="FFFF00"/>
                </a:solidFill>
              </a:rPr>
              <a:t> del INTERNET 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541" y="2076960"/>
            <a:ext cx="9878275" cy="4427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6218" y="1369074"/>
            <a:ext cx="9578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>
                <a:solidFill>
                  <a:srgbClr val="FFFF00"/>
                </a:solidFill>
              </a:rPr>
              <a:t>De la lista, complete la tabla con términos familiares de Internet que quizás ya conozca; y los que no.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194" y="290714"/>
            <a:ext cx="9905998" cy="916984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</a:rPr>
              <a:t>TERMinos</a:t>
            </a:r>
            <a:r>
              <a:rPr lang="en-US" sz="4000" dirty="0" smtClean="0">
                <a:solidFill>
                  <a:srgbClr val="FFFF00"/>
                </a:solidFill>
              </a:rPr>
              <a:t> del internet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25" y="1207698"/>
            <a:ext cx="9905999" cy="4617139"/>
          </a:xfrm>
        </p:spPr>
        <p:txBody>
          <a:bodyPr numCol="1">
            <a:normAutofit/>
          </a:bodyPr>
          <a:lstStyle/>
          <a:p>
            <a:r>
              <a:rPr lang="en-US" sz="28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Galletas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sz="28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Descargar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Firewall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err="1">
                <a:solidFill>
                  <a:schemeClr val="accent1"/>
                </a:solidFill>
              </a:rPr>
              <a:t>Hipervínculo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Subir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URL /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dirección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web</a:t>
            </a:r>
          </a:p>
          <a:p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Sitio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web /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página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web</a:t>
            </a:r>
          </a:p>
        </p:txBody>
      </p:sp>
    </p:spTree>
    <p:extLst>
      <p:ext uri="{BB962C8B-B14F-4D97-AF65-F5344CB8AC3E}">
        <p14:creationId xmlns:p14="http://schemas.microsoft.com/office/powerpoint/2010/main" val="33191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996" y="342474"/>
            <a:ext cx="9905998" cy="81346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TERminos</a:t>
            </a:r>
            <a:r>
              <a:rPr lang="en-US" dirty="0" smtClean="0">
                <a:solidFill>
                  <a:srgbClr val="FFFF00"/>
                </a:solidFill>
              </a:rPr>
              <a:t> del internet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338" y="1512277"/>
            <a:ext cx="9834072" cy="112956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" sz="3600" dirty="0" smtClean="0"/>
              <a:t> </a:t>
            </a:r>
            <a:r>
              <a:rPr lang="es-ES" sz="4300" dirty="0">
                <a:solidFill>
                  <a:srgbClr val="FFFF00"/>
                </a:solidFill>
              </a:rPr>
              <a:t>Cookies </a:t>
            </a:r>
            <a:r>
              <a:rPr lang="es-ES" sz="4300" dirty="0"/>
              <a:t>~ Archivos en línea que rastrean su historial de navegación e información para su uso posterior. Recuerde, la nueva ley de "aceptación</a:t>
            </a:r>
            <a:r>
              <a:rPr lang="es-ES" sz="3600" dirty="0"/>
              <a:t>"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00" y="2912364"/>
            <a:ext cx="4244405" cy="2822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53" y="2912364"/>
            <a:ext cx="4288536" cy="2822703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8" name="5-Point Star 7"/>
          <p:cNvSpPr/>
          <p:nvPr/>
        </p:nvSpPr>
        <p:spPr>
          <a:xfrm>
            <a:off x="5806440" y="5202935"/>
            <a:ext cx="1380744" cy="756933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3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2E6E9E5D-527C-490D-96CB-590DDFEED570}" vid="{4B68E52B-B274-40F2-BCEC-9A7699711B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501</TotalTime>
  <Words>510</Words>
  <Application>Microsoft Office PowerPoint</Application>
  <PresentationFormat>Widescreen</PresentationFormat>
  <Paragraphs>81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Trebuchet MS</vt:lpstr>
      <vt:lpstr>Tw Cen MT</vt:lpstr>
      <vt:lpstr>Wingdings</vt:lpstr>
      <vt:lpstr>Theme1</vt:lpstr>
      <vt:lpstr>Tecnología para padres Módulo 3</vt:lpstr>
      <vt:lpstr>Agenda</vt:lpstr>
      <vt:lpstr> Basicos del internet  el navegador de Google</vt:lpstr>
      <vt:lpstr>Localizador de escuelas  </vt:lpstr>
      <vt:lpstr> TERMINOS DEl Internet </vt:lpstr>
      <vt:lpstr>Terminos del INTERNET </vt:lpstr>
      <vt:lpstr>Terminos del INTERNET </vt:lpstr>
      <vt:lpstr>TERMinos del internet</vt:lpstr>
      <vt:lpstr> TERminos del internet</vt:lpstr>
      <vt:lpstr>Huellas en la arena</vt:lpstr>
      <vt:lpstr>PowerPoint Presentation</vt:lpstr>
      <vt:lpstr>PowerPoint Presentation</vt:lpstr>
      <vt:lpstr>PowerPoint Presentation</vt:lpstr>
      <vt:lpstr>PowerPoint Presentation</vt:lpstr>
      <vt:lpstr>Internet Continuación del sitio web del SUSD</vt:lpstr>
      <vt:lpstr>Repaso</vt:lpstr>
      <vt:lpstr>Preguntas </vt:lpstr>
      <vt:lpstr>Encuesta </vt:lpstr>
    </vt:vector>
  </TitlesOfParts>
  <Company>Stockton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isadmin</dc:creator>
  <cp:lastModifiedBy>Maggie Canela</cp:lastModifiedBy>
  <cp:revision>51</cp:revision>
  <cp:lastPrinted>2020-10-13T19:27:57Z</cp:lastPrinted>
  <dcterms:created xsi:type="dcterms:W3CDTF">2020-08-27T20:48:42Z</dcterms:created>
  <dcterms:modified xsi:type="dcterms:W3CDTF">2020-10-14T22:10:09Z</dcterms:modified>
</cp:coreProperties>
</file>