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7" r:id="rId2"/>
    <p:sldId id="258" r:id="rId3"/>
    <p:sldId id="259" r:id="rId4"/>
    <p:sldId id="260" r:id="rId5"/>
    <p:sldId id="269" r:id="rId6"/>
    <p:sldId id="273" r:id="rId7"/>
    <p:sldId id="268" r:id="rId8"/>
    <p:sldId id="272" r:id="rId9"/>
    <p:sldId id="278" r:id="rId10"/>
    <p:sldId id="279" r:id="rId11"/>
    <p:sldId id="271" r:id="rId12"/>
    <p:sldId id="277" r:id="rId13"/>
    <p:sldId id="274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9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316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454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9528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280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517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206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2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6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5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6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7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8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0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9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2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52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3" y="1066545"/>
            <a:ext cx="8791575" cy="120259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Tec PARA </a:t>
            </a:r>
            <a:r>
              <a:rPr lang="en-US" sz="5400" dirty="0" err="1" smtClean="0">
                <a:solidFill>
                  <a:srgbClr val="FFFF00"/>
                </a:solidFill>
              </a:rPr>
              <a:t>PaDRES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M</a:t>
            </a:r>
            <a:r>
              <a:rPr lang="en-US" sz="5400" dirty="0" err="1" smtClean="0">
                <a:solidFill>
                  <a:srgbClr val="FFFF0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Ó</a:t>
            </a:r>
            <a:r>
              <a:rPr lang="en-US" sz="5400" dirty="0" err="1" smtClean="0">
                <a:solidFill>
                  <a:srgbClr val="FFFF00"/>
                </a:solidFill>
              </a:rPr>
              <a:t>dulO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9575" y="2463520"/>
            <a:ext cx="8791575" cy="7775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</a:t>
            </a:r>
            <a:r>
              <a:rPr lang="en-US" sz="2800" dirty="0">
                <a:solidFill>
                  <a:srgbClr val="82FFFF"/>
                </a:solidFill>
                <a:latin typeface="Tw Cen MT" panose="020B0602020104020603" pitchFamily="34" charset="0"/>
              </a:rPr>
              <a:t>Á</a:t>
            </a:r>
            <a:r>
              <a:rPr lang="en-US" sz="2800" dirty="0" smtClean="0"/>
              <a:t>SICOS DE COMPUTACI</a:t>
            </a:r>
            <a:r>
              <a:rPr lang="en-US" sz="2800" dirty="0" smtClean="0">
                <a:latin typeface="Tw Cen MT" panose="020B0602020104020603" pitchFamily="34" charset="0"/>
              </a:rPr>
              <a:t>Ó</a:t>
            </a:r>
            <a:r>
              <a:rPr lang="en-US" sz="2800" dirty="0" smtClean="0"/>
              <a:t>N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46" y="3435409"/>
            <a:ext cx="2292180" cy="2292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64" y="3435409"/>
            <a:ext cx="2305711" cy="22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46996"/>
          </a:xfrm>
        </p:spPr>
        <p:txBody>
          <a:bodyPr/>
          <a:lstStyle/>
          <a:p>
            <a:r>
              <a:rPr lang="en-US" dirty="0" err="1" smtClean="0"/>
              <a:t>Puntero</a:t>
            </a:r>
            <a:r>
              <a:rPr lang="en-US" dirty="0" smtClean="0"/>
              <a:t> o cursor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45129"/>
            <a:ext cx="9905999" cy="4359728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Al mover el cursor, mire la pantalla en lugar de su mano.</a:t>
            </a:r>
          </a:p>
          <a:p>
            <a:r>
              <a:rPr lang="es-ES" dirty="0"/>
              <a:t>Para hacer un solo clic, use su dedo índice para presionar y soltar el botón izquierdo.</a:t>
            </a:r>
          </a:p>
          <a:p>
            <a:r>
              <a:rPr lang="es-ES" dirty="0"/>
              <a:t>Para hacer doble clic, presione el mismo botón rápidamente dos veces, sin quitar el dedo.</a:t>
            </a:r>
          </a:p>
          <a:p>
            <a:r>
              <a:rPr lang="es-ES" dirty="0"/>
              <a:t>Para arrastrar un elemento, haga clic en él y mantenga presionado el botón, luego mueva el </a:t>
            </a:r>
            <a:r>
              <a:rPr lang="es-ES" dirty="0" err="1" smtClean="0"/>
              <a:t>raton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Para soltar un elemento, arrástrelo a la posición que desee y luego suelte el botón del </a:t>
            </a:r>
            <a:r>
              <a:rPr lang="es-ES" dirty="0" err="1" smtClean="0"/>
              <a:t>raton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Recuerde cuando use el </a:t>
            </a:r>
            <a:r>
              <a:rPr lang="es-ES" dirty="0" err="1" smtClean="0"/>
              <a:t>raton</a:t>
            </a:r>
            <a:r>
              <a:rPr lang="es-ES" dirty="0" smtClean="0"/>
              <a:t> </a:t>
            </a:r>
            <a:r>
              <a:rPr lang="es-ES" dirty="0" err="1" smtClean="0"/>
              <a:t>devera</a:t>
            </a:r>
            <a:r>
              <a:rPr lang="es-ES" dirty="0" smtClean="0"/>
              <a:t> mantener </a:t>
            </a:r>
            <a:r>
              <a:rPr lang="es-ES" dirty="0"/>
              <a:t>su muñeca recta y mover el </a:t>
            </a:r>
            <a:r>
              <a:rPr lang="es-ES" dirty="0" err="1" smtClean="0"/>
              <a:t>raton</a:t>
            </a:r>
            <a:r>
              <a:rPr lang="es-ES" dirty="0" smtClean="0"/>
              <a:t> con </a:t>
            </a:r>
            <a:r>
              <a:rPr lang="es-ES" dirty="0"/>
              <a:t>su brazo, no con su muñeca, como se muestra en esta foto: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24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60" y="1600200"/>
            <a:ext cx="8875644" cy="4551231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1016" y="267384"/>
            <a:ext cx="9905998" cy="152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en-US" b="1" dirty="0" err="1" smtClean="0">
                <a:solidFill>
                  <a:srgbClr val="FFFF00"/>
                </a:solidFill>
              </a:rPr>
              <a:t>Área</a:t>
            </a:r>
            <a:r>
              <a:rPr lang="en-US" b="1" dirty="0" smtClean="0">
                <a:solidFill>
                  <a:srgbClr val="FFFF00"/>
                </a:solidFill>
              </a:rPr>
              <a:t> digital o </a:t>
            </a:r>
            <a:r>
              <a:rPr lang="en-US" b="1" dirty="0" err="1" smtClean="0">
                <a:solidFill>
                  <a:srgbClr val="FFFF00"/>
                </a:solidFill>
              </a:rPr>
              <a:t>Ratón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en-US" sz="2400" b="1" cap="none" dirty="0" smtClean="0">
                <a:solidFill>
                  <a:srgbClr val="FFFF00"/>
                </a:solidFill>
                <a:ea typeface="+mn-ea"/>
                <a:cs typeface="+mn-cs"/>
              </a:rPr>
              <a:t>Como </a:t>
            </a:r>
            <a:r>
              <a:rPr lang="en-US" sz="2400" b="1" cap="none" dirty="0" err="1" smtClean="0">
                <a:solidFill>
                  <a:srgbClr val="FFFF00"/>
                </a:solidFill>
                <a:ea typeface="+mn-ea"/>
                <a:cs typeface="+mn-cs"/>
              </a:rPr>
              <a:t>funcciona</a:t>
            </a:r>
            <a:r>
              <a:rPr lang="en-US" sz="2400" b="1" cap="none" dirty="0" smtClean="0">
                <a:solidFill>
                  <a:srgbClr val="FFFF00"/>
                </a:solidFill>
                <a:ea typeface="+mn-ea"/>
                <a:cs typeface="+mn-cs"/>
              </a:rPr>
              <a:t/>
            </a:r>
            <a:br>
              <a:rPr lang="en-US" sz="2400" b="1" cap="none" dirty="0" smtClean="0">
                <a:solidFill>
                  <a:srgbClr val="FFFF00"/>
                </a:solidFill>
                <a:ea typeface="+mn-ea"/>
                <a:cs typeface="+mn-cs"/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775" y="0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Area digital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775" y="1478570"/>
            <a:ext cx="6299870" cy="4439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2363" y="1935770"/>
            <a:ext cx="32003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Click</a:t>
            </a:r>
          </a:p>
          <a:p>
            <a:r>
              <a:rPr lang="en-US" sz="5400" dirty="0" err="1" smtClean="0"/>
              <a:t>Rodar</a:t>
            </a:r>
            <a:endParaRPr lang="en-US" sz="5400" dirty="0" smtClean="0"/>
          </a:p>
          <a:p>
            <a:r>
              <a:rPr lang="en-US" sz="5400" dirty="0" err="1" smtClean="0"/>
              <a:t>Pasar</a:t>
            </a:r>
            <a:endParaRPr lang="en-US" sz="5400" dirty="0" smtClean="0"/>
          </a:p>
          <a:p>
            <a:r>
              <a:rPr lang="en-US" sz="5400" dirty="0" err="1" smtClean="0"/>
              <a:t>Arastrar</a:t>
            </a:r>
            <a:endParaRPr lang="en-US" sz="5400" dirty="0" smtClean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499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Repaso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591">
            <a:off x="1197945" y="2781633"/>
            <a:ext cx="2591026" cy="2515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66" y="508555"/>
            <a:ext cx="3823252" cy="3823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04" y="1957378"/>
            <a:ext cx="2895267" cy="28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Preguntas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57" y="2249488"/>
            <a:ext cx="3541712" cy="3541712"/>
          </a:xfrm>
        </p:spPr>
      </p:pic>
    </p:spTree>
    <p:extLst>
      <p:ext uri="{BB962C8B-B14F-4D97-AF65-F5344CB8AC3E}">
        <p14:creationId xmlns:p14="http://schemas.microsoft.com/office/powerpoint/2010/main" val="26425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260172"/>
            <a:ext cx="9905998" cy="1046114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encuesta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338" y="1306286"/>
            <a:ext cx="9905999" cy="204651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3200" dirty="0">
                <a:solidFill>
                  <a:srgbClr val="FFFF00"/>
                </a:solidFill>
              </a:rPr>
              <a:t>Tómese unos minutos para completar la encuesta de esta presentación. Las encuestas ayudan a mejorar futuras presentaciones y eventos</a:t>
            </a:r>
            <a:r>
              <a:rPr lang="es-ES" sz="3200" dirty="0" smtClean="0">
                <a:solidFill>
                  <a:srgbClr val="FFFF00"/>
                </a:solidFill>
              </a:rPr>
              <a:t>.</a:t>
            </a:r>
            <a:endParaRPr lang="es-ES" sz="3200" dirty="0">
              <a:solidFill>
                <a:srgbClr val="FFFF00"/>
              </a:solidFill>
            </a:endParaRPr>
          </a:p>
          <a:p>
            <a:pPr marL="0" lvl="0" indent="0" algn="ctr">
              <a:buNone/>
            </a:pPr>
            <a:r>
              <a:rPr lang="es-ES" sz="3200" dirty="0">
                <a:solidFill>
                  <a:srgbClr val="FFFF00"/>
                </a:solidFill>
              </a:rPr>
              <a:t>¡Gracias!</a:t>
            </a:r>
          </a:p>
          <a:p>
            <a:pPr marL="0" lvl="0" indent="0" algn="ctr">
              <a:buNone/>
            </a:pPr>
            <a:endParaRPr lang="es-ES" sz="3700" dirty="0" smtClean="0">
              <a:solidFill>
                <a:prstClr val="white"/>
              </a:solidFill>
            </a:endParaRPr>
          </a:p>
          <a:p>
            <a:pPr marL="0" lvl="0" indent="0" algn="ctr">
              <a:buNone/>
            </a:pPr>
            <a:r>
              <a:rPr lang="es-MX" sz="2200" dirty="0" smtClean="0">
                <a:solidFill>
                  <a:prstClr val="white"/>
                </a:solidFill>
              </a:rPr>
              <a:t>Oficina </a:t>
            </a:r>
            <a:r>
              <a:rPr lang="es-MX" sz="2200" dirty="0">
                <a:solidFill>
                  <a:prstClr val="white"/>
                </a:solidFill>
              </a:rPr>
              <a:t>de Envolvimiento y Educación de Familias </a:t>
            </a:r>
            <a:endParaRPr lang="en-US" sz="37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75" y="402027"/>
            <a:ext cx="1067512" cy="10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733" y="440174"/>
            <a:ext cx="3856037" cy="69453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Agenda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21072" y="578717"/>
            <a:ext cx="8792817" cy="576607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4000" dirty="0" smtClean="0"/>
              <a:t> </a:t>
            </a:r>
            <a:r>
              <a:rPr lang="en-US" sz="4000" dirty="0" err="1" smtClean="0"/>
              <a:t>Conceptos</a:t>
            </a:r>
            <a:r>
              <a:rPr lang="en-US" sz="4000" dirty="0" smtClean="0"/>
              <a:t> </a:t>
            </a:r>
            <a:r>
              <a:rPr lang="en-US" sz="4000" dirty="0" err="1" smtClean="0"/>
              <a:t>básicos</a:t>
            </a:r>
            <a:endParaRPr lang="en-US" sz="4000" dirty="0" smtClean="0"/>
          </a:p>
          <a:p>
            <a:pPr marL="457200" indent="-457200">
              <a:buAutoNum type="arabicPeriod"/>
            </a:pPr>
            <a:r>
              <a:rPr lang="en-US" sz="4000" dirty="0" smtClean="0"/>
              <a:t> </a:t>
            </a:r>
            <a:r>
              <a:rPr lang="en-US" sz="4000" dirty="0" err="1" smtClean="0"/>
              <a:t>Computadoras</a:t>
            </a:r>
            <a:r>
              <a:rPr lang="en-US" sz="4000" dirty="0" smtClean="0"/>
              <a:t> de </a:t>
            </a:r>
            <a:r>
              <a:rPr lang="en-US" sz="4000" dirty="0" err="1" smtClean="0"/>
              <a:t>escritorio</a:t>
            </a:r>
            <a:r>
              <a:rPr lang="en-US" sz="4000" dirty="0" smtClean="0"/>
              <a:t> y    </a:t>
            </a:r>
            <a:r>
              <a:rPr lang="en-US" sz="4000" dirty="0" err="1" smtClean="0"/>
              <a:t>Computadoras</a:t>
            </a:r>
            <a:r>
              <a:rPr lang="en-US" sz="4000" dirty="0" smtClean="0"/>
              <a:t> </a:t>
            </a:r>
            <a:r>
              <a:rPr lang="en-US" sz="4000" dirty="0" err="1" smtClean="0"/>
              <a:t>portátiles</a:t>
            </a:r>
            <a:r>
              <a:rPr lang="en-US" sz="4000" dirty="0" smtClean="0"/>
              <a:t> o  Laptops/Chromebooks</a:t>
            </a:r>
          </a:p>
          <a:p>
            <a:pPr marL="457200" indent="-457200">
              <a:buAutoNum type="arabicPeriod"/>
            </a:pPr>
            <a:r>
              <a:rPr lang="en-US" sz="4000" dirty="0" smtClean="0"/>
              <a:t> </a:t>
            </a:r>
            <a:r>
              <a:rPr lang="en-US" sz="4000" dirty="0" err="1" smtClean="0"/>
              <a:t>Teclado</a:t>
            </a:r>
            <a:r>
              <a:rPr lang="en-US" sz="4000" dirty="0" smtClean="0"/>
              <a:t> del Chromebook</a:t>
            </a:r>
          </a:p>
          <a:p>
            <a:pPr marL="457200" indent="-457200">
              <a:buAutoNum type="arabicPeriod"/>
            </a:pPr>
            <a:r>
              <a:rPr lang="en-US" sz="4000" dirty="0" smtClean="0"/>
              <a:t> </a:t>
            </a:r>
            <a:r>
              <a:rPr lang="en-US" sz="4000" dirty="0" err="1" smtClean="0"/>
              <a:t>Área</a:t>
            </a:r>
            <a:r>
              <a:rPr lang="en-US" sz="4000" dirty="0" smtClean="0"/>
              <a:t> digital/ </a:t>
            </a:r>
            <a:r>
              <a:rPr lang="en-US" sz="4000" dirty="0" err="1" smtClean="0"/>
              <a:t>Ratón</a:t>
            </a:r>
            <a:endParaRPr lang="en-US" sz="4000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57249" y="2532888"/>
            <a:ext cx="2937512" cy="3233190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70" y="1134704"/>
            <a:ext cx="1845181" cy="1845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59" y="4264351"/>
            <a:ext cx="1865473" cy="1865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132" y="3327150"/>
            <a:ext cx="3715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i="1" u="sng" dirty="0">
                <a:solidFill>
                  <a:srgbClr val="FFFF00"/>
                </a:solidFill>
              </a:rPr>
              <a:t>Los </a:t>
            </a:r>
            <a:r>
              <a:rPr lang="en-US" sz="2400" i="1" u="sng" dirty="0" err="1">
                <a:solidFill>
                  <a:srgbClr val="FFFF00"/>
                </a:solidFill>
              </a:rPr>
              <a:t>materiales</a:t>
            </a:r>
            <a:r>
              <a:rPr lang="en-US" sz="2400" i="1" u="sng" dirty="0">
                <a:solidFill>
                  <a:srgbClr val="FFFF00"/>
                </a:solidFill>
              </a:rPr>
              <a:t> para hoy: </a:t>
            </a:r>
          </a:p>
          <a:p>
            <a:pPr lvl="0"/>
            <a:r>
              <a:rPr lang="en-US" sz="2400" dirty="0">
                <a:solidFill>
                  <a:srgbClr val="FFFF00"/>
                </a:solidFill>
              </a:rPr>
              <a:t>Wi-Fi </a:t>
            </a:r>
            <a:r>
              <a:rPr lang="en-US" sz="2400" dirty="0" err="1">
                <a:solidFill>
                  <a:srgbClr val="FFFF00"/>
                </a:solidFill>
              </a:rPr>
              <a:t>Computadora</a:t>
            </a:r>
            <a:r>
              <a:rPr lang="en-US" sz="2400" dirty="0">
                <a:solidFill>
                  <a:srgbClr val="FFFF00"/>
                </a:solidFill>
              </a:rPr>
              <a:t> o </a:t>
            </a:r>
            <a:r>
              <a:rPr lang="en-US" sz="2400" dirty="0" err="1" smtClean="0">
                <a:solidFill>
                  <a:srgbClr val="FFFF00"/>
                </a:solidFill>
              </a:rPr>
              <a:t>máquina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que </a:t>
            </a:r>
            <a:r>
              <a:rPr lang="en-US" sz="2400" dirty="0" err="1">
                <a:solidFill>
                  <a:srgbClr val="FFFF00"/>
                </a:solidFill>
              </a:rPr>
              <a:t>pueda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conectar</a:t>
            </a:r>
            <a:r>
              <a:rPr lang="en-US" sz="2400" dirty="0">
                <a:solidFill>
                  <a:srgbClr val="FFFF00"/>
                </a:solidFill>
              </a:rPr>
              <a:t> con internet</a:t>
            </a:r>
          </a:p>
          <a:p>
            <a:pPr lvl="0"/>
            <a:r>
              <a:rPr lang="en-US" sz="2400" dirty="0" err="1" smtClean="0">
                <a:solidFill>
                  <a:srgbClr val="FFFF00"/>
                </a:solidFill>
              </a:rPr>
              <a:t>Lápiz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/ </a:t>
            </a:r>
            <a:r>
              <a:rPr lang="en-US" sz="2400" dirty="0" err="1">
                <a:solidFill>
                  <a:srgbClr val="FFFF00"/>
                </a:solidFill>
              </a:rPr>
              <a:t>pluma</a:t>
            </a:r>
            <a:endParaRPr lang="en-US" sz="2400" dirty="0">
              <a:solidFill>
                <a:srgbClr val="FFFF00"/>
              </a:solidFill>
            </a:endParaRPr>
          </a:p>
          <a:p>
            <a:pPr lvl="0"/>
            <a:r>
              <a:rPr lang="en-US" sz="2400" dirty="0" err="1">
                <a:solidFill>
                  <a:srgbClr val="FFFF00"/>
                </a:solidFill>
              </a:rPr>
              <a:t>Papel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379" y="261486"/>
            <a:ext cx="9905998" cy="147857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B</a:t>
            </a:r>
            <a:r>
              <a:rPr lang="en-US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Á</a:t>
            </a:r>
            <a:r>
              <a:rPr lang="en-US" dirty="0" err="1" smtClean="0">
                <a:solidFill>
                  <a:srgbClr val="FFFF00"/>
                </a:solidFill>
              </a:rPr>
              <a:t>sicos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computaci</a:t>
            </a:r>
            <a:r>
              <a:rPr lang="en-US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Ó</a:t>
            </a:r>
            <a:r>
              <a:rPr lang="en-US" dirty="0" err="1" smtClean="0">
                <a:solidFill>
                  <a:srgbClr val="FFFF00"/>
                </a:solidFill>
              </a:rPr>
              <a:t>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2"/>
                </a:solidFill>
              </a:rPr>
              <a:t>las </a:t>
            </a:r>
            <a:r>
              <a:rPr lang="en-US" sz="2400" dirty="0" err="1" smtClean="0">
                <a:solidFill>
                  <a:schemeClr val="tx2"/>
                </a:solidFill>
              </a:rPr>
              <a:t>partes</a:t>
            </a:r>
            <a:r>
              <a:rPr lang="en-US" sz="2400" dirty="0" smtClean="0">
                <a:solidFill>
                  <a:schemeClr val="tx2"/>
                </a:solidFill>
              </a:rPr>
              <a:t> de la </a:t>
            </a:r>
            <a:r>
              <a:rPr lang="en-US" sz="2400" dirty="0" err="1" smtClean="0">
                <a:solidFill>
                  <a:schemeClr val="tx2"/>
                </a:solidFill>
              </a:rPr>
              <a:t>computadora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Computer Desktop Workstation - Free vector graphic on Pixab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6097" y="1790798"/>
            <a:ext cx="4895329" cy="40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0572" y="2478101"/>
            <a:ext cx="41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96758" y="679598"/>
            <a:ext cx="3180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2400" dirty="0" smtClean="0"/>
              <a:t>1</a:t>
            </a:r>
            <a:r>
              <a:rPr lang="en-US" sz="2800" dirty="0" smtClean="0"/>
              <a:t>) Torre de la </a:t>
            </a:r>
            <a:r>
              <a:rPr lang="en-US" sz="2800" dirty="0" err="1" smtClean="0"/>
              <a:t>computadora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(2) Disco </a:t>
            </a:r>
            <a:r>
              <a:rPr lang="en-US" sz="2800" dirty="0" err="1" smtClean="0"/>
              <a:t>Duro</a:t>
            </a:r>
            <a:endParaRPr lang="en-US" sz="2800" dirty="0" smtClean="0"/>
          </a:p>
          <a:p>
            <a:r>
              <a:rPr lang="en-US" sz="2800" dirty="0" smtClean="0"/>
              <a:t>(CDs/DVDs)</a:t>
            </a:r>
          </a:p>
          <a:p>
            <a:endParaRPr lang="en-US" sz="2800" dirty="0"/>
          </a:p>
          <a:p>
            <a:r>
              <a:rPr lang="en-US" sz="2800" dirty="0" smtClean="0"/>
              <a:t>(5) </a:t>
            </a:r>
            <a:r>
              <a:rPr lang="en-US" sz="2800" dirty="0" err="1" smtClean="0"/>
              <a:t>Botón</a:t>
            </a:r>
            <a:r>
              <a:rPr lang="en-US" sz="2800" dirty="0" smtClean="0"/>
              <a:t> de </a:t>
            </a:r>
            <a:r>
              <a:rPr lang="en-US" sz="2800" dirty="0" err="1" smtClean="0"/>
              <a:t>encendido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(7) </a:t>
            </a:r>
            <a:r>
              <a:rPr lang="en-US" sz="2800" dirty="0" err="1" smtClean="0"/>
              <a:t>Conexión</a:t>
            </a:r>
            <a:r>
              <a:rPr lang="en-US" sz="2800" dirty="0" smtClean="0"/>
              <a:t> USB</a:t>
            </a:r>
          </a:p>
          <a:p>
            <a:endParaRPr lang="en-US" sz="2800" dirty="0"/>
          </a:p>
          <a:p>
            <a:r>
              <a:rPr lang="en-US" sz="2800" dirty="0" smtClean="0"/>
              <a:t>(4) </a:t>
            </a:r>
            <a:r>
              <a:rPr lang="en-US" sz="2800" dirty="0" err="1" smtClean="0"/>
              <a:t>Ratón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231" y="2513726"/>
            <a:ext cx="38738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3200" dirty="0" smtClean="0"/>
              <a:t>8) </a:t>
            </a:r>
            <a:r>
              <a:rPr lang="en-US" sz="3200" dirty="0" err="1" smtClean="0"/>
              <a:t>Cámara</a:t>
            </a:r>
            <a:r>
              <a:rPr lang="en-US" sz="3200" dirty="0" smtClean="0"/>
              <a:t> Web</a:t>
            </a:r>
          </a:p>
          <a:p>
            <a:endParaRPr lang="en-US" sz="3200" dirty="0"/>
          </a:p>
          <a:p>
            <a:r>
              <a:rPr lang="en-US" sz="3200" dirty="0" smtClean="0"/>
              <a:t>(6) </a:t>
            </a:r>
            <a:r>
              <a:rPr lang="en-US" sz="3200" dirty="0" err="1" smtClean="0"/>
              <a:t>Pantalla</a:t>
            </a:r>
            <a:r>
              <a:rPr lang="en-US" sz="3200" dirty="0" smtClean="0"/>
              <a:t>/Monitor</a:t>
            </a:r>
          </a:p>
          <a:p>
            <a:endParaRPr lang="en-US" sz="3200" dirty="0"/>
          </a:p>
          <a:p>
            <a:r>
              <a:rPr lang="en-US" sz="3200" dirty="0" smtClean="0"/>
              <a:t>(3) </a:t>
            </a:r>
            <a:r>
              <a:rPr lang="en-US" sz="3200" dirty="0" err="1" smtClean="0"/>
              <a:t>Teclado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78396" y="2336765"/>
            <a:ext cx="1526844" cy="278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96748" y="3376826"/>
            <a:ext cx="1108492" cy="343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45026" y="4770783"/>
            <a:ext cx="1461052" cy="175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556740" y="1371054"/>
            <a:ext cx="1089097" cy="597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470832" y="2347004"/>
            <a:ext cx="1394577" cy="658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810855" y="3790999"/>
            <a:ext cx="1394577" cy="463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476549" y="5559033"/>
            <a:ext cx="1388860" cy="103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7292904" y="4608530"/>
            <a:ext cx="1616767" cy="71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3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564" y="261925"/>
            <a:ext cx="9905998" cy="104533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BÁsicos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de </a:t>
            </a:r>
            <a:r>
              <a:rPr lang="en-US" dirty="0" err="1">
                <a:solidFill>
                  <a:srgbClr val="FFFF00"/>
                </a:solidFill>
              </a:rPr>
              <a:t>computaci</a:t>
            </a:r>
            <a:r>
              <a:rPr lang="en-US" dirty="0" err="1">
                <a:solidFill>
                  <a:srgbClr val="FFFF00"/>
                </a:solidFill>
                <a:latin typeface="Tw Cen MT" panose="020B0602020104020603" pitchFamily="34" charset="0"/>
              </a:rPr>
              <a:t>Ó</a:t>
            </a:r>
            <a:r>
              <a:rPr lang="en-US" dirty="0" err="1">
                <a:solidFill>
                  <a:srgbClr val="FFFF00"/>
                </a:solidFill>
              </a:rPr>
              <a:t>n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2400" dirty="0">
                <a:solidFill>
                  <a:srgbClr val="82FFFF"/>
                </a:solidFill>
              </a:rPr>
              <a:t>las </a:t>
            </a:r>
            <a:r>
              <a:rPr lang="en-US" sz="2400" dirty="0" err="1">
                <a:solidFill>
                  <a:srgbClr val="82FFFF"/>
                </a:solidFill>
              </a:rPr>
              <a:t>partes</a:t>
            </a:r>
            <a:r>
              <a:rPr lang="en-US" sz="2400" dirty="0">
                <a:solidFill>
                  <a:srgbClr val="82FFFF"/>
                </a:solidFill>
              </a:rPr>
              <a:t> de la </a:t>
            </a:r>
            <a:r>
              <a:rPr lang="en-US" sz="2400" dirty="0" err="1" smtClean="0">
                <a:solidFill>
                  <a:srgbClr val="82FFFF"/>
                </a:solidFill>
              </a:rPr>
              <a:t>computadora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</a:t>
            </a:r>
            <a:r>
              <a:rPr lang="en-US" sz="2400" dirty="0" err="1" smtClean="0">
                <a:solidFill>
                  <a:schemeClr val="tx2"/>
                </a:solidFill>
                <a:latin typeface="Tw Cen MT" panose="020B0602020104020603" pitchFamily="34" charset="0"/>
              </a:rPr>
              <a:t>o</a:t>
            </a:r>
            <a:r>
              <a:rPr lang="en-US" sz="2400" dirty="0" err="1" smtClean="0">
                <a:solidFill>
                  <a:schemeClr val="tx2"/>
                </a:solidFill>
              </a:rPr>
              <a:t>rt</a:t>
            </a:r>
            <a:r>
              <a:rPr lang="en-US" sz="2400" dirty="0" err="1" smtClean="0">
                <a:solidFill>
                  <a:schemeClr val="tx2"/>
                </a:solidFill>
                <a:latin typeface="Tw Cen MT" panose="020B0602020104020603" pitchFamily="34" charset="0"/>
              </a:rPr>
              <a:t>Á</a:t>
            </a:r>
            <a:r>
              <a:rPr lang="en-US" sz="2400" dirty="0" err="1" smtClean="0">
                <a:solidFill>
                  <a:schemeClr val="tx2"/>
                </a:solidFill>
              </a:rPr>
              <a:t>til</a:t>
            </a:r>
            <a:r>
              <a:rPr lang="en-US" sz="2400" dirty="0" smtClean="0">
                <a:solidFill>
                  <a:schemeClr val="tx2"/>
                </a:solidFill>
              </a:rPr>
              <a:t> o laptop (Chromebook)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Chrome OS will soon show a Chromebook's End of Life date - 9to5Googl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900745" y="1740286"/>
            <a:ext cx="5678752" cy="41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80" y="2100108"/>
            <a:ext cx="30646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(4) </a:t>
            </a:r>
            <a:r>
              <a:rPr lang="en-US" sz="3200" dirty="0" err="1" smtClean="0"/>
              <a:t>Pantalla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(5) </a:t>
            </a:r>
            <a:r>
              <a:rPr lang="en-US" sz="3200" dirty="0" err="1" smtClean="0"/>
              <a:t>Botón</a:t>
            </a:r>
            <a:r>
              <a:rPr lang="en-US" sz="3200" dirty="0" smtClean="0"/>
              <a:t> de </a:t>
            </a:r>
            <a:r>
              <a:rPr lang="en-US" sz="3200" dirty="0" err="1" smtClean="0"/>
              <a:t>encendido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(1</a:t>
            </a:r>
            <a:r>
              <a:rPr lang="en-US" sz="3200" smtClean="0"/>
              <a:t>) Tecla </a:t>
            </a:r>
            <a:r>
              <a:rPr lang="en-US" sz="3200" dirty="0" smtClean="0"/>
              <a:t>de ESC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11305" y="2006322"/>
            <a:ext cx="41833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(3) </a:t>
            </a:r>
            <a:r>
              <a:rPr lang="en-US" sz="3200" dirty="0" err="1" smtClean="0"/>
              <a:t>Botón</a:t>
            </a:r>
            <a:r>
              <a:rPr lang="en-US" sz="3200" dirty="0" smtClean="0"/>
              <a:t> de </a:t>
            </a:r>
            <a:r>
              <a:rPr lang="en-US" sz="3200" dirty="0" err="1" smtClean="0"/>
              <a:t>encendido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(6) </a:t>
            </a:r>
            <a:r>
              <a:rPr lang="en-US" sz="3200" dirty="0" err="1" smtClean="0"/>
              <a:t>Área</a:t>
            </a:r>
            <a:r>
              <a:rPr lang="en-US" sz="3200" dirty="0" smtClean="0"/>
              <a:t>/</a:t>
            </a:r>
            <a:r>
              <a:rPr lang="en-US" sz="3200" dirty="0" err="1" smtClean="0"/>
              <a:t>Ratón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(2) </a:t>
            </a:r>
            <a:r>
              <a:rPr lang="en-US" sz="3200" dirty="0" err="1" smtClean="0"/>
              <a:t>Izquierda</a:t>
            </a:r>
            <a:r>
              <a:rPr lang="en-US" sz="3200" dirty="0" smtClean="0"/>
              <a:t>/</a:t>
            </a:r>
            <a:r>
              <a:rPr lang="en-US" sz="3200" dirty="0" err="1" smtClean="0"/>
              <a:t>Derecha</a:t>
            </a:r>
            <a:endParaRPr lang="en-US" sz="3200" dirty="0" smtClean="0"/>
          </a:p>
          <a:p>
            <a:r>
              <a:rPr lang="en-US" sz="3200" dirty="0" smtClean="0"/>
              <a:t>Clicker</a:t>
            </a:r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35834" y="2346385"/>
            <a:ext cx="3071004" cy="31117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42039" y="3529816"/>
            <a:ext cx="3018187" cy="15615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61212" y="4478820"/>
            <a:ext cx="1769060" cy="46092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714292" y="2343540"/>
            <a:ext cx="2014529" cy="204303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36563" y="3358041"/>
            <a:ext cx="2937033" cy="183679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160645" y="4588557"/>
            <a:ext cx="2307495" cy="73658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4069" y="2154710"/>
            <a:ext cx="4313206" cy="3711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069" y="1895917"/>
            <a:ext cx="36921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cap="all" dirty="0" err="1">
                <a:solidFill>
                  <a:srgbClr val="FFFF00"/>
                </a:solidFill>
                <a:ea typeface="+mj-ea"/>
                <a:cs typeface="+mj-cs"/>
              </a:rPr>
              <a:t>BÁsicos</a:t>
            </a:r>
            <a:r>
              <a:rPr lang="en-US" sz="3600" cap="all" dirty="0">
                <a:solidFill>
                  <a:srgbClr val="FFFF00"/>
                </a:solidFill>
                <a:ea typeface="+mj-ea"/>
                <a:cs typeface="+mj-cs"/>
              </a:rPr>
              <a:t> de </a:t>
            </a:r>
            <a:r>
              <a:rPr lang="en-US" sz="3600" cap="all" dirty="0" err="1">
                <a:solidFill>
                  <a:srgbClr val="FFFF00"/>
                </a:solidFill>
                <a:ea typeface="+mj-ea"/>
                <a:cs typeface="+mj-cs"/>
              </a:rPr>
              <a:t>computaci</a:t>
            </a:r>
            <a:r>
              <a:rPr lang="en-US" sz="3600" cap="all" dirty="0" err="1">
                <a:solidFill>
                  <a:srgbClr val="FFFF00"/>
                </a:solidFill>
                <a:latin typeface="Tw Cen MT" panose="020B0602020104020603" pitchFamily="34" charset="0"/>
                <a:ea typeface="+mj-ea"/>
                <a:cs typeface="+mj-cs"/>
              </a:rPr>
              <a:t>Ó</a:t>
            </a:r>
            <a:r>
              <a:rPr lang="en-US" sz="3600" cap="all" dirty="0" err="1">
                <a:solidFill>
                  <a:srgbClr val="FFFF00"/>
                </a:solidFill>
                <a:ea typeface="+mj-ea"/>
                <a:cs typeface="+mj-cs"/>
              </a:rPr>
              <a:t>n</a:t>
            </a:r>
            <a:r>
              <a:rPr lang="en-US" sz="3600" cap="all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en-US" sz="3600" cap="all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cap="all" dirty="0">
                <a:solidFill>
                  <a:srgbClr val="82FFFF"/>
                </a:solidFill>
                <a:ea typeface="+mj-ea"/>
                <a:cs typeface="+mj-cs"/>
              </a:rPr>
              <a:t>las </a:t>
            </a:r>
            <a:r>
              <a:rPr lang="en-US" cap="all" dirty="0" err="1">
                <a:solidFill>
                  <a:srgbClr val="82FFFF"/>
                </a:solidFill>
                <a:ea typeface="+mj-ea"/>
                <a:cs typeface="+mj-cs"/>
              </a:rPr>
              <a:t>partes</a:t>
            </a:r>
            <a:r>
              <a:rPr lang="en-US" cap="all" dirty="0">
                <a:solidFill>
                  <a:srgbClr val="82FFFF"/>
                </a:solidFill>
                <a:ea typeface="+mj-ea"/>
                <a:cs typeface="+mj-cs"/>
              </a:rPr>
              <a:t> de la </a:t>
            </a:r>
            <a:r>
              <a:rPr lang="en-US" cap="all" dirty="0" err="1">
                <a:solidFill>
                  <a:srgbClr val="82FFFF"/>
                </a:solidFill>
                <a:ea typeface="+mj-ea"/>
                <a:cs typeface="+mj-cs"/>
              </a:rPr>
              <a:t>computadora</a:t>
            </a:r>
            <a:r>
              <a:rPr lang="en-US" cap="all" dirty="0">
                <a:solidFill>
                  <a:srgbClr val="82FFFF"/>
                </a:solidFill>
                <a:ea typeface="+mj-ea"/>
                <a:cs typeface="+mj-cs"/>
              </a:rPr>
              <a:t> </a:t>
            </a:r>
            <a:r>
              <a:rPr lang="en-US" cap="all" dirty="0" err="1">
                <a:solidFill>
                  <a:srgbClr val="82FFFF"/>
                </a:solidFill>
                <a:ea typeface="+mj-ea"/>
                <a:cs typeface="+mj-cs"/>
              </a:rPr>
              <a:t>p</a:t>
            </a:r>
            <a:r>
              <a:rPr lang="en-US" cap="all" dirty="0" err="1">
                <a:solidFill>
                  <a:srgbClr val="82FFFF"/>
                </a:solidFill>
                <a:latin typeface="Tw Cen MT" panose="020B0602020104020603" pitchFamily="34" charset="0"/>
                <a:ea typeface="+mj-ea"/>
                <a:cs typeface="+mj-cs"/>
              </a:rPr>
              <a:t>o</a:t>
            </a:r>
            <a:r>
              <a:rPr lang="en-US" cap="all" dirty="0" err="1">
                <a:solidFill>
                  <a:srgbClr val="82FFFF"/>
                </a:solidFill>
                <a:ea typeface="+mj-ea"/>
                <a:cs typeface="+mj-cs"/>
              </a:rPr>
              <a:t>rt</a:t>
            </a:r>
            <a:r>
              <a:rPr lang="en-US" cap="all" dirty="0" err="1">
                <a:solidFill>
                  <a:srgbClr val="82FFFF"/>
                </a:solidFill>
                <a:latin typeface="Tw Cen MT" panose="020B0602020104020603" pitchFamily="34" charset="0"/>
                <a:ea typeface="+mj-ea"/>
                <a:cs typeface="+mj-cs"/>
              </a:rPr>
              <a:t>Á</a:t>
            </a:r>
            <a:r>
              <a:rPr lang="en-US" cap="all" dirty="0" err="1">
                <a:solidFill>
                  <a:srgbClr val="82FFFF"/>
                </a:solidFill>
                <a:ea typeface="+mj-ea"/>
                <a:cs typeface="+mj-cs"/>
              </a:rPr>
              <a:t>til</a:t>
            </a:r>
            <a:r>
              <a:rPr lang="en-US" cap="all" dirty="0">
                <a:solidFill>
                  <a:srgbClr val="82FFFF"/>
                </a:solidFill>
                <a:ea typeface="+mj-ea"/>
                <a:cs typeface="+mj-cs"/>
              </a:rPr>
              <a:t> o laptop (Chromebook)</a:t>
            </a:r>
            <a:endParaRPr lang="en-US" dirty="0"/>
          </a:p>
        </p:txBody>
      </p:sp>
      <p:pic>
        <p:nvPicPr>
          <p:cNvPr id="4" name="Paul Video Tech Part 1 Espanol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74783" y="1298448"/>
            <a:ext cx="7050158" cy="4053840"/>
          </a:xfrm>
        </p:spPr>
      </p:pic>
    </p:spTree>
    <p:extLst>
      <p:ext uri="{BB962C8B-B14F-4D97-AF65-F5344CB8AC3E}">
        <p14:creationId xmlns:p14="http://schemas.microsoft.com/office/powerpoint/2010/main" val="96788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906" y="-395776"/>
            <a:ext cx="9905998" cy="2897436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en-US" sz="3200" b="1" dirty="0" err="1" smtClean="0">
                <a:solidFill>
                  <a:srgbClr val="FFFF00"/>
                </a:solidFill>
              </a:rPr>
              <a:t>Teclado</a:t>
            </a:r>
            <a:r>
              <a:rPr lang="en-US" sz="3200" b="1" dirty="0" smtClean="0">
                <a:solidFill>
                  <a:srgbClr val="FFFF00"/>
                </a:solidFill>
              </a:rPr>
              <a:t> del </a:t>
            </a:r>
            <a:r>
              <a:rPr lang="en-US" sz="3200" b="1" dirty="0" err="1" smtClean="0">
                <a:solidFill>
                  <a:srgbClr val="FFFF00"/>
                </a:solidFill>
              </a:rPr>
              <a:t>chromebook</a:t>
            </a: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cap="none" dirty="0" smtClean="0">
                <a:solidFill>
                  <a:srgbClr val="FFFF00"/>
                </a:solidFill>
                <a:ea typeface="+mn-ea"/>
                <a:cs typeface="+mn-cs"/>
              </a:rPr>
              <a:t>Las </a:t>
            </a:r>
            <a:r>
              <a:rPr lang="en-US" sz="3200" b="1" cap="none" dirty="0" err="1" smtClean="0">
                <a:solidFill>
                  <a:srgbClr val="FFFF00"/>
                </a:solidFill>
                <a:ea typeface="+mn-ea"/>
                <a:cs typeface="+mn-cs"/>
              </a:rPr>
              <a:t>teclas</a:t>
            </a:r>
            <a:r>
              <a:rPr lang="en-US" sz="3200" b="1" cap="none" dirty="0" smtClean="0">
                <a:solidFill>
                  <a:srgbClr val="FFFF00"/>
                </a:solidFill>
                <a:ea typeface="+mn-ea"/>
                <a:cs typeface="+mn-cs"/>
              </a:rPr>
              <a:t> con las que </a:t>
            </a:r>
            <a:r>
              <a:rPr lang="en-US" sz="3200" b="1" cap="none" dirty="0" err="1" smtClean="0">
                <a:solidFill>
                  <a:srgbClr val="FFFF00"/>
                </a:solidFill>
                <a:ea typeface="+mn-ea"/>
                <a:cs typeface="+mn-cs"/>
              </a:rPr>
              <a:t>debería</a:t>
            </a:r>
            <a:r>
              <a:rPr lang="en-US" sz="3200" b="1" cap="none" dirty="0" smtClean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en-US" sz="3200" b="1" cap="none" dirty="0" err="1" smtClean="0">
                <a:solidFill>
                  <a:srgbClr val="FFFF00"/>
                </a:solidFill>
                <a:ea typeface="+mn-ea"/>
                <a:cs typeface="+mn-cs"/>
              </a:rPr>
              <a:t>familiarizarse</a:t>
            </a:r>
            <a:r>
              <a:rPr lang="en-US" sz="3200" b="1" cap="none" dirty="0">
                <a:solidFill>
                  <a:srgbClr val="FFFF00"/>
                </a:solidFill>
                <a:ea typeface="+mn-ea"/>
                <a:cs typeface="+mn-cs"/>
              </a:rPr>
              <a:t/>
            </a:r>
            <a:br>
              <a:rPr lang="en-US" sz="3200" b="1" cap="none" dirty="0">
                <a:solidFill>
                  <a:srgbClr val="FFFF00"/>
                </a:solidFill>
                <a:ea typeface="+mn-ea"/>
                <a:cs typeface="+mn-cs"/>
              </a:rPr>
            </a:b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906" y="1252790"/>
            <a:ext cx="10434281" cy="5111433"/>
          </a:xfrm>
        </p:spPr>
        <p:txBody>
          <a:bodyPr numCol="2">
            <a:normAutofit/>
          </a:bodyPr>
          <a:lstStyle/>
          <a:p>
            <a:r>
              <a:rPr lang="en-US" sz="5100" dirty="0" err="1" smtClean="0">
                <a:solidFill>
                  <a:schemeClr val="tx2">
                    <a:lumMod val="75000"/>
                  </a:schemeClr>
                </a:solidFill>
              </a:rPr>
              <a:t>Botón</a:t>
            </a:r>
            <a:r>
              <a:rPr lang="en-US" sz="51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5100" dirty="0" err="1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5100" dirty="0" err="1" smtClean="0">
                <a:solidFill>
                  <a:schemeClr val="tx2">
                    <a:lumMod val="75000"/>
                  </a:schemeClr>
                </a:solidFill>
              </a:rPr>
              <a:t>ncendido</a:t>
            </a:r>
            <a:endParaRPr lang="en-US" sz="5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5100" dirty="0" smtClean="0">
                <a:solidFill>
                  <a:schemeClr val="tx2">
                    <a:lumMod val="75000"/>
                  </a:schemeClr>
                </a:solidFill>
              </a:rPr>
              <a:t>ESC </a:t>
            </a:r>
          </a:p>
          <a:p>
            <a:r>
              <a:rPr lang="en-US" sz="5100" dirty="0" err="1" smtClean="0">
                <a:solidFill>
                  <a:srgbClr val="00B0F0"/>
                </a:solidFill>
              </a:rPr>
              <a:t>Adelantar</a:t>
            </a:r>
            <a:r>
              <a:rPr lang="en-US" sz="5100" dirty="0" smtClean="0">
                <a:solidFill>
                  <a:srgbClr val="00B0F0"/>
                </a:solidFill>
              </a:rPr>
              <a:t> / </a:t>
            </a:r>
            <a:r>
              <a:rPr lang="en-US" sz="5100" dirty="0" err="1" smtClean="0">
                <a:solidFill>
                  <a:srgbClr val="00B0F0"/>
                </a:solidFill>
              </a:rPr>
              <a:t>Regresar</a:t>
            </a:r>
            <a:endParaRPr lang="en-US" sz="5100" dirty="0" smtClean="0">
              <a:solidFill>
                <a:srgbClr val="00B0F0"/>
              </a:solidFill>
            </a:endParaRPr>
          </a:p>
          <a:p>
            <a:r>
              <a:rPr lang="en-US" sz="5100" dirty="0" err="1" smtClean="0">
                <a:solidFill>
                  <a:srgbClr val="00B0F0"/>
                </a:solidFill>
              </a:rPr>
              <a:t>Recomenzar</a:t>
            </a:r>
            <a:endParaRPr lang="en-US" sz="5100" dirty="0" smtClean="0">
              <a:solidFill>
                <a:srgbClr val="00B0F0"/>
              </a:solidFill>
            </a:endParaRPr>
          </a:p>
          <a:p>
            <a:r>
              <a:rPr lang="en-US" sz="5100" dirty="0" err="1" smtClean="0">
                <a:solidFill>
                  <a:schemeClr val="accent6">
                    <a:lumMod val="75000"/>
                  </a:schemeClr>
                </a:solidFill>
              </a:rPr>
              <a:t>Pantalla</a:t>
            </a:r>
            <a:r>
              <a:rPr lang="en-US" sz="5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100" dirty="0" err="1" smtClean="0">
                <a:solidFill>
                  <a:schemeClr val="accent6">
                    <a:lumMod val="75000"/>
                  </a:schemeClr>
                </a:solidFill>
              </a:rPr>
              <a:t>entera</a:t>
            </a:r>
            <a:endParaRPr lang="en-US" sz="51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5100" dirty="0" err="1" smtClean="0">
                <a:solidFill>
                  <a:schemeClr val="accent6">
                    <a:lumMod val="75000"/>
                  </a:schemeClr>
                </a:solidFill>
              </a:rPr>
              <a:t>Cambiar</a:t>
            </a:r>
            <a:r>
              <a:rPr lang="en-US" sz="5100" dirty="0" smtClean="0">
                <a:solidFill>
                  <a:schemeClr val="accent6">
                    <a:lumMod val="75000"/>
                  </a:schemeClr>
                </a:solidFill>
              </a:rPr>
              <a:t> entre </a:t>
            </a:r>
            <a:r>
              <a:rPr lang="en-US" sz="5100" dirty="0" err="1" smtClean="0">
                <a:solidFill>
                  <a:schemeClr val="accent6">
                    <a:lumMod val="75000"/>
                  </a:schemeClr>
                </a:solidFill>
              </a:rPr>
              <a:t>páginas</a:t>
            </a:r>
            <a:endParaRPr lang="en-US" sz="51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4" y="-171489"/>
            <a:ext cx="9905998" cy="163798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en-US" dirty="0" err="1" smtClean="0">
                <a:solidFill>
                  <a:srgbClr val="FFFF00"/>
                </a:solidFill>
              </a:rPr>
              <a:t>Explorando</a:t>
            </a:r>
            <a:r>
              <a:rPr lang="en-US" dirty="0" smtClean="0">
                <a:solidFill>
                  <a:srgbClr val="FFFF00"/>
                </a:solidFill>
              </a:rPr>
              <a:t> el </a:t>
            </a:r>
            <a:r>
              <a:rPr lang="en-US" dirty="0" err="1" smtClean="0">
                <a:solidFill>
                  <a:srgbClr val="FFFF00"/>
                </a:solidFill>
              </a:rPr>
              <a:t>teclado</a:t>
            </a:r>
            <a:r>
              <a:rPr lang="en-US" dirty="0" smtClean="0">
                <a:solidFill>
                  <a:srgbClr val="FFFF00"/>
                </a:solidFill>
              </a:rPr>
              <a:t> del </a:t>
            </a:r>
            <a:r>
              <a:rPr lang="en-US" dirty="0" err="1" smtClean="0">
                <a:solidFill>
                  <a:srgbClr val="FFFF00"/>
                </a:solidFill>
              </a:rPr>
              <a:t>chromebook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cap="none" dirty="0">
                <a:solidFill>
                  <a:srgbClr val="FFFF00"/>
                </a:solidFill>
              </a:rPr>
              <a:t>Las </a:t>
            </a:r>
            <a:r>
              <a:rPr lang="en-US" sz="3200" b="1" cap="none" dirty="0" err="1">
                <a:solidFill>
                  <a:srgbClr val="FFFF00"/>
                </a:solidFill>
              </a:rPr>
              <a:t>teclas</a:t>
            </a:r>
            <a:r>
              <a:rPr lang="en-US" sz="3200" b="1" cap="none" dirty="0">
                <a:solidFill>
                  <a:srgbClr val="FFFF00"/>
                </a:solidFill>
              </a:rPr>
              <a:t> con las que </a:t>
            </a:r>
            <a:r>
              <a:rPr lang="en-US" sz="3200" b="1" cap="none" dirty="0" err="1">
                <a:solidFill>
                  <a:srgbClr val="FFFF00"/>
                </a:solidFill>
              </a:rPr>
              <a:t>debería</a:t>
            </a:r>
            <a:r>
              <a:rPr lang="en-US" sz="3200" b="1" cap="none" dirty="0">
                <a:solidFill>
                  <a:srgbClr val="FFFF00"/>
                </a:solidFill>
              </a:rPr>
              <a:t> </a:t>
            </a:r>
            <a:r>
              <a:rPr lang="en-US" sz="3200" b="1" cap="none" dirty="0" err="1">
                <a:solidFill>
                  <a:srgbClr val="FFFF00"/>
                </a:solidFill>
              </a:rPr>
              <a:t>familiarizarse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283" y="1466491"/>
            <a:ext cx="10441621" cy="5111433"/>
          </a:xfrm>
        </p:spPr>
        <p:txBody>
          <a:bodyPr numCol="2">
            <a:normAutofit fontScale="92500" lnSpcReduction="20000"/>
          </a:bodyPr>
          <a:lstStyle/>
          <a:p>
            <a:r>
              <a:rPr lang="en-US" sz="5100" dirty="0" err="1" smtClean="0">
                <a:solidFill>
                  <a:schemeClr val="accent6">
                    <a:lumMod val="75000"/>
                  </a:schemeClr>
                </a:solidFill>
              </a:rPr>
              <a:t>Atenuador</a:t>
            </a:r>
            <a:endParaRPr lang="en-US" sz="51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5100" dirty="0" err="1" smtClean="0">
                <a:solidFill>
                  <a:schemeClr val="accent6">
                    <a:lumMod val="75000"/>
                  </a:schemeClr>
                </a:solidFill>
              </a:rPr>
              <a:t>Intensificador</a:t>
            </a:r>
            <a:endParaRPr lang="en-US" sz="51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5100" dirty="0" err="1" smtClean="0">
                <a:solidFill>
                  <a:schemeClr val="accent6">
                    <a:lumMod val="75000"/>
                  </a:schemeClr>
                </a:solidFill>
              </a:rPr>
              <a:t>Silenciar</a:t>
            </a:r>
            <a:endParaRPr lang="en-US" sz="51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5100" dirty="0" err="1" smtClean="0">
                <a:solidFill>
                  <a:srgbClr val="00B0F0"/>
                </a:solidFill>
              </a:rPr>
              <a:t>Volumen</a:t>
            </a:r>
            <a:endParaRPr lang="en-US" sz="5100" dirty="0" smtClean="0">
              <a:solidFill>
                <a:srgbClr val="00B0F0"/>
              </a:solidFill>
            </a:endParaRPr>
          </a:p>
          <a:p>
            <a:r>
              <a:rPr lang="en-US" sz="5100" dirty="0" err="1" smtClean="0">
                <a:solidFill>
                  <a:srgbClr val="00B0F0"/>
                </a:solidFill>
              </a:rPr>
              <a:t>Buscador</a:t>
            </a:r>
            <a:endParaRPr lang="en-US" sz="5100" dirty="0" smtClean="0">
              <a:solidFill>
                <a:srgbClr val="00B0F0"/>
              </a:solidFill>
            </a:endParaRPr>
          </a:p>
          <a:p>
            <a:r>
              <a:rPr lang="en-US" sz="5100" dirty="0" smtClean="0">
                <a:solidFill>
                  <a:srgbClr val="00B0F0"/>
                </a:solidFill>
              </a:rPr>
              <a:t>Tecla de </a:t>
            </a:r>
            <a:r>
              <a:rPr lang="en-US" sz="5100" dirty="0" err="1" smtClean="0">
                <a:solidFill>
                  <a:srgbClr val="00B0F0"/>
                </a:solidFill>
              </a:rPr>
              <a:t>regreso</a:t>
            </a:r>
            <a:endParaRPr lang="en-US" sz="5100" dirty="0" smtClean="0">
              <a:solidFill>
                <a:srgbClr val="00B0F0"/>
              </a:solidFill>
            </a:endParaRPr>
          </a:p>
          <a:p>
            <a:r>
              <a:rPr lang="en-US" sz="5100" dirty="0" err="1" smtClean="0">
                <a:solidFill>
                  <a:srgbClr val="00B0F0"/>
                </a:solidFill>
              </a:rPr>
              <a:t>Introducir</a:t>
            </a:r>
            <a:r>
              <a:rPr lang="en-US" sz="5100" dirty="0" smtClean="0">
                <a:solidFill>
                  <a:srgbClr val="00B0F0"/>
                </a:solidFill>
              </a:rPr>
              <a:t>/</a:t>
            </a:r>
            <a:r>
              <a:rPr lang="en-US" sz="5100" dirty="0" err="1" smtClean="0">
                <a:solidFill>
                  <a:srgbClr val="00B0F0"/>
                </a:solidFill>
              </a:rPr>
              <a:t>Entrar</a:t>
            </a:r>
            <a:endParaRPr lang="en-US" sz="5100" dirty="0" smtClean="0">
              <a:solidFill>
                <a:srgbClr val="00B0F0"/>
              </a:solidFill>
            </a:endParaRPr>
          </a:p>
          <a:p>
            <a:r>
              <a:rPr lang="en-US" sz="5100" dirty="0" err="1" smtClean="0">
                <a:solidFill>
                  <a:schemeClr val="tx2">
                    <a:lumMod val="75000"/>
                  </a:schemeClr>
                </a:solidFill>
              </a:rPr>
              <a:t>Cambiar</a:t>
            </a:r>
            <a:r>
              <a:rPr lang="en-US" sz="5100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n-US" sz="5100" dirty="0" err="1" smtClean="0">
                <a:solidFill>
                  <a:schemeClr val="tx2">
                    <a:lumMod val="75000"/>
                  </a:schemeClr>
                </a:solidFill>
              </a:rPr>
              <a:t>mayúsculas</a:t>
            </a:r>
            <a:endParaRPr lang="en-US" sz="5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5100" dirty="0" smtClean="0">
                <a:solidFill>
                  <a:schemeClr val="tx2">
                    <a:lumMod val="75000"/>
                  </a:schemeClr>
                </a:solidFill>
              </a:rPr>
              <a:t>Barra de </a:t>
            </a:r>
            <a:r>
              <a:rPr lang="en-US" sz="5100" dirty="0" err="1" smtClean="0">
                <a:solidFill>
                  <a:schemeClr val="tx2">
                    <a:lumMod val="75000"/>
                  </a:schemeClr>
                </a:solidFill>
              </a:rPr>
              <a:t>espacio</a:t>
            </a:r>
            <a:endParaRPr lang="en-US" sz="51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51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008"/>
            <a:ext cx="12192000" cy="539496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1" y="514957"/>
            <a:ext cx="9905998" cy="1073122"/>
          </a:xfrm>
        </p:spPr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en-US" b="1" dirty="0" err="1" smtClean="0"/>
              <a:t>Teclado</a:t>
            </a:r>
            <a:r>
              <a:rPr lang="en-US" b="1" dirty="0" smtClean="0"/>
              <a:t> del </a:t>
            </a:r>
            <a:r>
              <a:rPr lang="en-US" b="1" dirty="0" err="1" smtClean="0"/>
              <a:t>chromebook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cap="none" dirty="0" smtClean="0"/>
              <a:t>Las </a:t>
            </a:r>
            <a:r>
              <a:rPr lang="en-US" b="1" cap="none" dirty="0" err="1"/>
              <a:t>teclas</a:t>
            </a:r>
            <a:r>
              <a:rPr lang="en-US" b="1" cap="none" dirty="0"/>
              <a:t> con las que </a:t>
            </a:r>
            <a:r>
              <a:rPr lang="en-US" b="1" cap="none" dirty="0" err="1"/>
              <a:t>debería</a:t>
            </a:r>
            <a:r>
              <a:rPr lang="en-US" b="1" cap="none" dirty="0"/>
              <a:t> </a:t>
            </a:r>
            <a:r>
              <a:rPr lang="en-US" b="1" cap="none" dirty="0" err="1"/>
              <a:t>familiarizarse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b="1" cap="none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US" sz="2400" b="1" cap="none" dirty="0">
                <a:solidFill>
                  <a:prstClr val="white"/>
                </a:solidFill>
                <a:ea typeface="+mn-ea"/>
                <a:cs typeface="+mn-cs"/>
              </a:rPr>
            </a:b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7695" y="1588079"/>
            <a:ext cx="1123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1400" b="1" dirty="0" smtClean="0">
                <a:solidFill>
                  <a:srgbClr val="FFFF00"/>
                </a:solidFill>
              </a:rPr>
              <a:t>ESC             </a:t>
            </a:r>
            <a:r>
              <a:rPr lang="en-US" sz="1400" b="1" dirty="0" err="1" smtClean="0">
                <a:solidFill>
                  <a:srgbClr val="FFFF00"/>
                </a:solidFill>
              </a:rPr>
              <a:t>regresar</a:t>
            </a:r>
            <a:r>
              <a:rPr lang="en-US" sz="1400" b="1" dirty="0" smtClean="0">
                <a:solidFill>
                  <a:srgbClr val="FFFF00"/>
                </a:solidFill>
              </a:rPr>
              <a:t>    </a:t>
            </a:r>
            <a:r>
              <a:rPr lang="en-US" sz="1400" b="1" dirty="0" err="1" smtClean="0">
                <a:solidFill>
                  <a:srgbClr val="FFFF00"/>
                </a:solidFill>
              </a:rPr>
              <a:t>adelantar</a:t>
            </a:r>
            <a:r>
              <a:rPr lang="en-US" sz="1400" b="1" dirty="0" smtClean="0">
                <a:solidFill>
                  <a:srgbClr val="FFFF00"/>
                </a:solidFill>
              </a:rPr>
              <a:t>    </a:t>
            </a:r>
            <a:r>
              <a:rPr lang="en-US" sz="1400" b="1" dirty="0" err="1" smtClean="0">
                <a:solidFill>
                  <a:srgbClr val="FFFF00"/>
                </a:solidFill>
              </a:rPr>
              <a:t>recomenzar</a:t>
            </a:r>
            <a:r>
              <a:rPr lang="en-US" sz="1400" b="1" dirty="0" smtClean="0">
                <a:solidFill>
                  <a:srgbClr val="FFFF00"/>
                </a:solidFill>
              </a:rPr>
              <a:t>  </a:t>
            </a:r>
            <a:r>
              <a:rPr lang="en-US" sz="1400" b="1" dirty="0" err="1" smtClean="0">
                <a:solidFill>
                  <a:srgbClr val="FFFF00"/>
                </a:solidFill>
              </a:rPr>
              <a:t>pantalla</a:t>
            </a:r>
            <a:r>
              <a:rPr lang="en-US" sz="1400" b="1" dirty="0" smtClean="0">
                <a:solidFill>
                  <a:srgbClr val="FFFF00"/>
                </a:solidFill>
              </a:rPr>
              <a:t>  </a:t>
            </a:r>
            <a:r>
              <a:rPr lang="en-US" sz="1400" b="1" dirty="0" err="1" smtClean="0">
                <a:solidFill>
                  <a:srgbClr val="FFFF00"/>
                </a:solidFill>
              </a:rPr>
              <a:t>cambiar</a:t>
            </a:r>
            <a:r>
              <a:rPr lang="en-US" sz="1400" b="1" dirty="0" smtClean="0">
                <a:solidFill>
                  <a:srgbClr val="FFFF00"/>
                </a:solidFill>
              </a:rPr>
              <a:t>         </a:t>
            </a:r>
            <a:r>
              <a:rPr lang="en-US" sz="1400" b="1" dirty="0" err="1" smtClean="0">
                <a:solidFill>
                  <a:srgbClr val="FFFF00"/>
                </a:solidFill>
              </a:rPr>
              <a:t>atenuado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</a:rPr>
              <a:t>intensificador</a:t>
            </a:r>
            <a:r>
              <a:rPr lang="en-US" sz="1400" b="1" dirty="0" smtClean="0">
                <a:solidFill>
                  <a:srgbClr val="FFFF00"/>
                </a:solidFill>
              </a:rPr>
              <a:t>    </a:t>
            </a:r>
            <a:r>
              <a:rPr lang="en-US" sz="1400" b="1" dirty="0" err="1" smtClean="0">
                <a:solidFill>
                  <a:srgbClr val="FFFF00"/>
                </a:solidFill>
              </a:rPr>
              <a:t>silenciador</a:t>
            </a:r>
            <a:r>
              <a:rPr lang="en-US" sz="1400" b="1" dirty="0" smtClean="0">
                <a:solidFill>
                  <a:srgbClr val="FFFF00"/>
                </a:solidFill>
              </a:rPr>
              <a:t>  </a:t>
            </a:r>
            <a:r>
              <a:rPr lang="en-US" sz="1400" b="1" dirty="0" err="1" smtClean="0">
                <a:solidFill>
                  <a:srgbClr val="FFFF00"/>
                </a:solidFill>
              </a:rPr>
              <a:t>vol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</a:rPr>
              <a:t>bajar</a:t>
            </a:r>
            <a:r>
              <a:rPr lang="en-US" sz="1400" b="1" dirty="0" smtClean="0">
                <a:solidFill>
                  <a:srgbClr val="FFFF00"/>
                </a:solidFill>
              </a:rPr>
              <a:t>  </a:t>
            </a:r>
            <a:r>
              <a:rPr lang="en-US" sz="1400" b="1" dirty="0" err="1" smtClean="0">
                <a:solidFill>
                  <a:srgbClr val="FFFF00"/>
                </a:solidFill>
              </a:rPr>
              <a:t>vol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</a:rPr>
              <a:t>subir</a:t>
            </a:r>
            <a:r>
              <a:rPr lang="en-US" sz="1400" b="1" dirty="0" smtClean="0">
                <a:solidFill>
                  <a:srgbClr val="FFFF00"/>
                </a:solidFill>
              </a:rPr>
              <a:t>   </a:t>
            </a:r>
            <a:r>
              <a:rPr lang="en-US" sz="1400" b="1" dirty="0" err="1" smtClean="0">
                <a:solidFill>
                  <a:srgbClr val="FFFF00"/>
                </a:solidFill>
              </a:rPr>
              <a:t>botón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dirty="0" err="1">
                <a:solidFill>
                  <a:srgbClr val="FFFF00"/>
                </a:solidFill>
              </a:rPr>
              <a:t>e</a:t>
            </a:r>
            <a:r>
              <a:rPr lang="en-US" sz="1400" b="1" dirty="0" err="1" smtClean="0">
                <a:solidFill>
                  <a:srgbClr val="FFFF00"/>
                </a:solidFill>
              </a:rPr>
              <a:t>ncendido</a:t>
            </a:r>
            <a:endParaRPr lang="en-US" sz="1400" b="1" dirty="0" smtClean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                                                                             </a:t>
            </a:r>
            <a:r>
              <a:rPr lang="en-US" sz="1400" b="1" dirty="0" err="1" smtClean="0">
                <a:solidFill>
                  <a:srgbClr val="FFFF00"/>
                </a:solidFill>
              </a:rPr>
              <a:t>entera</a:t>
            </a:r>
            <a:r>
              <a:rPr lang="en-US" sz="1400" b="1" dirty="0" smtClean="0">
                <a:solidFill>
                  <a:srgbClr val="FFFF00"/>
                </a:solidFill>
              </a:rPr>
              <a:t>     entre </a:t>
            </a:r>
            <a:r>
              <a:rPr lang="en-US" sz="1400" b="1" dirty="0" err="1" smtClean="0">
                <a:solidFill>
                  <a:srgbClr val="FFFF00"/>
                </a:solidFill>
              </a:rPr>
              <a:t>páginas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3192" y="4325112"/>
            <a:ext cx="1892808" cy="9144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73768" y="4443984"/>
            <a:ext cx="1819655" cy="71323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396728" y="3145536"/>
            <a:ext cx="996695" cy="129844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232136" y="2587157"/>
            <a:ext cx="1033272" cy="55837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21608" y="5084064"/>
            <a:ext cx="3721608" cy="795528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2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CHROMEBOOK </a:t>
            </a:r>
            <a:r>
              <a:rPr lang="en-US" dirty="0" err="1" smtClean="0"/>
              <a:t>raton</a:t>
            </a:r>
            <a:r>
              <a:rPr lang="en-US" dirty="0" smtClean="0"/>
              <a:t> trackpad</a:t>
            </a:r>
            <a:br>
              <a:rPr lang="en-US" dirty="0" smtClean="0"/>
            </a:br>
            <a:r>
              <a:rPr lang="en-US" sz="2400" dirty="0" smtClean="0"/>
              <a:t>Como </a:t>
            </a:r>
            <a:r>
              <a:rPr lang="en-US" sz="2400" dirty="0" err="1" smtClean="0"/>
              <a:t>funciona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155888"/>
            <a:ext cx="4478338" cy="2797112"/>
          </a:xfrm>
          <a:prstGeom prst="rect">
            <a:avLst/>
          </a:prstGeom>
        </p:spPr>
      </p:pic>
      <p:pic>
        <p:nvPicPr>
          <p:cNvPr id="7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097088"/>
            <a:ext cx="3600450" cy="2698618"/>
          </a:xfrm>
        </p:spPr>
      </p:pic>
    </p:spTree>
    <p:extLst>
      <p:ext uri="{BB962C8B-B14F-4D97-AF65-F5344CB8AC3E}">
        <p14:creationId xmlns:p14="http://schemas.microsoft.com/office/powerpoint/2010/main" val="4085361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E6E9E5D-527C-490D-96CB-590DDFEED570}" vid="{4B68E52B-B274-40F2-BCEC-9A7699711B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613</TotalTime>
  <Words>364</Words>
  <Application>Microsoft Office PowerPoint</Application>
  <PresentationFormat>Widescreen</PresentationFormat>
  <Paragraphs>84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Tw Cen MT</vt:lpstr>
      <vt:lpstr>Theme1</vt:lpstr>
      <vt:lpstr>Tec PARA PaDRES MÓdulO 1</vt:lpstr>
      <vt:lpstr>Agenda</vt:lpstr>
      <vt:lpstr>BÁsicos de computaciÓn las partes de la computadora</vt:lpstr>
      <vt:lpstr>BÁsicos de computaciÓn las partes de la computadora portÁtil o laptop (Chromebook)</vt:lpstr>
      <vt:lpstr>PowerPoint Presentation</vt:lpstr>
      <vt:lpstr>Teclado del chromebook Las teclas con las que debería familiarizarse </vt:lpstr>
      <vt:lpstr>Explorando el teclado del chromebook Las teclas con las que debería familiarizarse</vt:lpstr>
      <vt:lpstr>Teclado del chromebook Las teclas con las que debería familiarizarse  </vt:lpstr>
      <vt:lpstr>el CHROMEBOOK raton trackpad Como funciona </vt:lpstr>
      <vt:lpstr>Puntero o cursor</vt:lpstr>
      <vt:lpstr>PowerPoint Presentation</vt:lpstr>
      <vt:lpstr>Area digital</vt:lpstr>
      <vt:lpstr>Repaso</vt:lpstr>
      <vt:lpstr>Preguntas</vt:lpstr>
      <vt:lpstr>encuesta</vt:lpstr>
    </vt:vector>
  </TitlesOfParts>
  <Company>Stockton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isadmin</dc:creator>
  <cp:lastModifiedBy>Maggie Canela</cp:lastModifiedBy>
  <cp:revision>54</cp:revision>
  <dcterms:created xsi:type="dcterms:W3CDTF">2020-08-27T20:48:42Z</dcterms:created>
  <dcterms:modified xsi:type="dcterms:W3CDTF">2020-11-09T19:49:19Z</dcterms:modified>
</cp:coreProperties>
</file>