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</p:sldMasterIdLst>
  <p:sldIdLst>
    <p:sldId id="257" r:id="rId2"/>
    <p:sldId id="258" r:id="rId3"/>
    <p:sldId id="261" r:id="rId4"/>
    <p:sldId id="262" r:id="rId5"/>
    <p:sldId id="263" r:id="rId6"/>
    <p:sldId id="269" r:id="rId7"/>
    <p:sldId id="264" r:id="rId8"/>
    <p:sldId id="265" r:id="rId9"/>
    <p:sldId id="266" r:id="rId10"/>
    <p:sldId id="268" r:id="rId11"/>
    <p:sldId id="267" r:id="rId12"/>
    <p:sldId id="259" r:id="rId13"/>
    <p:sldId id="270" r:id="rId14"/>
    <p:sldId id="26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3635" autoAdjust="0"/>
  </p:normalViewPr>
  <p:slideViewPr>
    <p:cSldViewPr snapToGrid="0">
      <p:cViewPr varScale="1">
        <p:scale>
          <a:sx n="45" d="100"/>
          <a:sy n="45" d="100"/>
        </p:scale>
        <p:origin x="38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6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7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0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0901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7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807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034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80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5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3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8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0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66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3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3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2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44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709159"/>
            <a:ext cx="8791575" cy="1202598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FF00"/>
                </a:solidFill>
              </a:rPr>
              <a:t>TechnologÍa</a:t>
            </a:r>
            <a:r>
              <a:rPr lang="en-US" sz="5400" dirty="0" smtClean="0">
                <a:solidFill>
                  <a:srgbClr val="FFFF00"/>
                </a:solidFill>
              </a:rPr>
              <a:t> PARA </a:t>
            </a:r>
            <a:r>
              <a:rPr lang="en-US" sz="5400" dirty="0" err="1" smtClean="0">
                <a:solidFill>
                  <a:srgbClr val="FFFF00"/>
                </a:solidFill>
              </a:rPr>
              <a:t>PaDRES</a:t>
            </a:r>
            <a:r>
              <a:rPr lang="en-US" sz="5400" dirty="0" smtClean="0">
                <a:solidFill>
                  <a:srgbClr val="FFFF00"/>
                </a:solidFill>
              </a:rPr>
              <a:t>  </a:t>
            </a:r>
            <a:r>
              <a:rPr lang="en-US" sz="5400" dirty="0" err="1" smtClean="0">
                <a:solidFill>
                  <a:srgbClr val="FFFF00"/>
                </a:solidFill>
              </a:rPr>
              <a:t>MÓdulO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3" y="2657898"/>
            <a:ext cx="8791575" cy="7775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E-Mail (</a:t>
            </a:r>
            <a:r>
              <a:rPr lang="en-US" sz="2800" dirty="0" err="1" smtClean="0"/>
              <a:t>correo</a:t>
            </a:r>
            <a:r>
              <a:rPr lang="en-US" sz="2800" dirty="0" smtClean="0"/>
              <a:t> </a:t>
            </a:r>
            <a:r>
              <a:rPr lang="en-US" sz="2800" dirty="0" err="1" smtClean="0"/>
              <a:t>electrÓnico</a:t>
            </a:r>
            <a:r>
              <a:rPr lang="en-US" sz="28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546" y="3435409"/>
            <a:ext cx="2292180" cy="2292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64" y="3435409"/>
            <a:ext cx="2305711" cy="22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40613"/>
          </a:xfrm>
        </p:spPr>
        <p:txBody>
          <a:bodyPr/>
          <a:lstStyle/>
          <a:p>
            <a:r>
              <a:rPr lang="en-US" dirty="0" smtClean="0"/>
              <a:t>ENVIANDO UN CORREO ELECTRÓNICO</a:t>
            </a:r>
            <a:br>
              <a:rPr lang="en-US" dirty="0" smtClean="0"/>
            </a:br>
            <a:r>
              <a:rPr lang="en-US" dirty="0" smtClean="0"/>
              <a:t>DEFINICIONES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59131"/>
            <a:ext cx="9905999" cy="4032070"/>
          </a:xfrm>
        </p:spPr>
        <p:txBody>
          <a:bodyPr>
            <a:normAutofit fontScale="92500" lnSpcReduction="10000"/>
          </a:bodyPr>
          <a:lstStyle/>
          <a:p>
            <a:r>
              <a:rPr lang="es-ES" u="sng" dirty="0">
                <a:solidFill>
                  <a:schemeClr val="tx2"/>
                </a:solidFill>
              </a:rPr>
              <a:t>Botón de Enviar</a:t>
            </a:r>
            <a:r>
              <a:rPr lang="es-ES" dirty="0"/>
              <a:t>: presione para enviar el correo electrónico completo</a:t>
            </a:r>
          </a:p>
          <a:p>
            <a:r>
              <a:rPr lang="es-ES" dirty="0">
                <a:solidFill>
                  <a:schemeClr val="tx2"/>
                </a:solidFill>
              </a:rPr>
              <a:t>Línea de asunto/tema</a:t>
            </a:r>
            <a:r>
              <a:rPr lang="es-ES" dirty="0">
                <a:solidFill>
                  <a:srgbClr val="FFFF00"/>
                </a:solidFill>
              </a:rPr>
              <a:t>: el "título" del correo electrónico para que los destinatarios conozcan el contenido del correo electrónico</a:t>
            </a:r>
            <a:r>
              <a:rPr lang="es-ES" dirty="0"/>
              <a:t>.</a:t>
            </a:r>
          </a:p>
          <a:p>
            <a:r>
              <a:rPr lang="es-ES" dirty="0">
                <a:solidFill>
                  <a:schemeClr val="tx2"/>
                </a:solidFill>
              </a:rPr>
              <a:t>Formato de texto:</a:t>
            </a:r>
            <a:r>
              <a:rPr lang="es-ES" dirty="0"/>
              <a:t> opciones para cambiar el color, el estilo de escritura, el tamaño, etc. del texto en el cuerpo del correo electrónico</a:t>
            </a:r>
          </a:p>
          <a:p>
            <a:r>
              <a:rPr lang="es-ES" dirty="0">
                <a:solidFill>
                  <a:srgbClr val="FFFF00"/>
                </a:solidFill>
              </a:rPr>
              <a:t>En la línea: escriba las direcciones de correo electrónico a las que le gustaría enviar el correo electrónico</a:t>
            </a:r>
          </a:p>
          <a:p>
            <a:r>
              <a:rPr lang="es-ES" dirty="0"/>
              <a:t>Basura / Eliminar: presione para eliminar el correo electrónico actual que se está escribiendo (redactado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66" y="958152"/>
            <a:ext cx="873182" cy="864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0" y="5350933"/>
            <a:ext cx="1453234" cy="15070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5486399"/>
            <a:ext cx="1456267" cy="1236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935" y="5269298"/>
            <a:ext cx="1033158" cy="145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Recibir</a:t>
            </a:r>
            <a:r>
              <a:rPr lang="en-US" dirty="0">
                <a:solidFill>
                  <a:srgbClr val="FFFF00"/>
                </a:solidFill>
              </a:rPr>
              <a:t> un </a:t>
            </a:r>
            <a:r>
              <a:rPr lang="en-US" dirty="0" err="1">
                <a:solidFill>
                  <a:srgbClr val="FFFF00"/>
                </a:solidFill>
              </a:rPr>
              <a:t>correo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electrónico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4040"/>
          <a:stretch/>
        </p:blipFill>
        <p:spPr>
          <a:xfrm>
            <a:off x="1916588" y="1685196"/>
            <a:ext cx="8355648" cy="1466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394" y="3163766"/>
            <a:ext cx="6956057" cy="339470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685533" y="2352461"/>
            <a:ext cx="7331677" cy="33307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41124" y="5173363"/>
            <a:ext cx="1103870" cy="69197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97643" y="6161903"/>
            <a:ext cx="1342768" cy="1729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75222" y="3789405"/>
            <a:ext cx="1293340" cy="2059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41124" y="3571322"/>
            <a:ext cx="1680519" cy="2098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43416" y="3983062"/>
            <a:ext cx="2850292" cy="84749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63697" y="3789405"/>
            <a:ext cx="708454" cy="20594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560908" y="2121628"/>
            <a:ext cx="1383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Nuevo correo electrónico esperando en </a:t>
            </a:r>
            <a:r>
              <a:rPr lang="es-ES" sz="1200" dirty="0" err="1" smtClean="0"/>
              <a:t>buzon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026311" y="3670176"/>
            <a:ext cx="166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Fecha en que se recibió el nuevo correo electrónico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27222" y="3220995"/>
            <a:ext cx="166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Línea de </a:t>
            </a:r>
            <a:r>
              <a:rPr lang="es-ES" sz="1200" dirty="0" smtClean="0"/>
              <a:t>asunto/tema del </a:t>
            </a:r>
            <a:r>
              <a:rPr lang="es-ES" sz="1200" dirty="0"/>
              <a:t>correo electrónico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84886" y="3781168"/>
            <a:ext cx="167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/>
              <a:t>Línea destinataria</a:t>
            </a:r>
          </a:p>
          <a:p>
            <a:pPr marL="285750" indent="-285750">
              <a:buFontTx/>
              <a:buChar char="-"/>
            </a:pPr>
            <a:r>
              <a:rPr lang="en-US" sz="1200"/>
              <a:t>Línea CC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975720" y="4483401"/>
            <a:ext cx="138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Cuerpo</a:t>
            </a:r>
            <a:r>
              <a:rPr lang="en-US" sz="1200" dirty="0" smtClean="0"/>
              <a:t> del </a:t>
            </a:r>
            <a:r>
              <a:rPr lang="en-US" sz="1200" dirty="0" err="1" smtClean="0"/>
              <a:t>correo</a:t>
            </a:r>
            <a:r>
              <a:rPr lang="en-US" sz="1200" dirty="0" smtClean="0"/>
              <a:t> </a:t>
            </a:r>
            <a:r>
              <a:rPr lang="en-US" sz="1200" dirty="0" err="1" smtClean="0"/>
              <a:t>electrónico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946489" y="5173363"/>
            <a:ext cx="145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Archivos</a:t>
            </a:r>
            <a:r>
              <a:rPr lang="en-US" sz="1200" dirty="0" smtClean="0"/>
              <a:t> </a:t>
            </a:r>
            <a:r>
              <a:rPr lang="en-US" sz="1200" dirty="0" err="1" smtClean="0"/>
              <a:t>Adjuntos</a:t>
            </a:r>
            <a:r>
              <a:rPr lang="en-US" sz="1200" dirty="0" smtClean="0"/>
              <a:t> del </a:t>
            </a:r>
            <a:r>
              <a:rPr lang="en-US" sz="1200" dirty="0" err="1"/>
              <a:t>correo</a:t>
            </a:r>
            <a:r>
              <a:rPr lang="en-US" sz="1200" dirty="0"/>
              <a:t> </a:t>
            </a:r>
            <a:r>
              <a:rPr lang="en-US" sz="1200" dirty="0" err="1"/>
              <a:t>electrónico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322173" y="5731176"/>
            <a:ext cx="1112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</a:t>
            </a:r>
            <a:r>
              <a:rPr lang="en-US" sz="1200" dirty="0" err="1" smtClean="0"/>
              <a:t>Respuesta</a:t>
            </a:r>
            <a:endParaRPr lang="en-US" sz="1200" dirty="0"/>
          </a:p>
          <a:p>
            <a:r>
              <a:rPr lang="en-US" sz="1200" dirty="0"/>
              <a:t>-Responder a </a:t>
            </a:r>
            <a:r>
              <a:rPr lang="en-US" sz="1200" dirty="0" err="1"/>
              <a:t>todos</a:t>
            </a:r>
            <a:endParaRPr lang="en-US" sz="1200" dirty="0"/>
          </a:p>
          <a:p>
            <a:r>
              <a:rPr lang="en-US" sz="1200" dirty="0" smtClean="0"/>
              <a:t>-</a:t>
            </a:r>
            <a:r>
              <a:rPr lang="en-US" sz="1200" dirty="0" err="1" smtClean="0"/>
              <a:t>Reenviar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95849" y="3359494"/>
            <a:ext cx="2158313" cy="31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78227" y="3892378"/>
            <a:ext cx="1919416" cy="151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95849" y="4444727"/>
            <a:ext cx="2553729" cy="266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95384" y="5326702"/>
            <a:ext cx="1882346" cy="12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52534" y="6091751"/>
            <a:ext cx="2040525" cy="116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8163697" y="2439890"/>
            <a:ext cx="2479589" cy="126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1"/>
          </p:cNvCxnSpPr>
          <p:nvPr/>
        </p:nvCxnSpPr>
        <p:spPr>
          <a:xfrm flipH="1" flipV="1">
            <a:off x="8748585" y="3892379"/>
            <a:ext cx="1277726" cy="100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preguntas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57" y="2249488"/>
            <a:ext cx="3541712" cy="3541712"/>
          </a:xfrm>
        </p:spPr>
      </p:pic>
    </p:spTree>
    <p:extLst>
      <p:ext uri="{BB962C8B-B14F-4D97-AF65-F5344CB8AC3E}">
        <p14:creationId xmlns:p14="http://schemas.microsoft.com/office/powerpoint/2010/main" val="20902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Repaso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162" y="2617793"/>
            <a:ext cx="3097036" cy="304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690" y="1627466"/>
            <a:ext cx="3828620" cy="3834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297" y="3544824"/>
            <a:ext cx="2908044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47" y="209006"/>
            <a:ext cx="9905998" cy="159366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err="1">
                <a:solidFill>
                  <a:srgbClr val="FFFF00"/>
                </a:solidFill>
              </a:rPr>
              <a:t>Encuesta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4568"/>
            <a:ext cx="9905999" cy="46024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dirty="0" smtClean="0">
                <a:solidFill>
                  <a:srgbClr val="FFFF00"/>
                </a:solidFill>
              </a:rPr>
              <a:t>Tómese </a:t>
            </a:r>
            <a:r>
              <a:rPr lang="es-ES" sz="3200" dirty="0">
                <a:solidFill>
                  <a:srgbClr val="FFFF00"/>
                </a:solidFill>
              </a:rPr>
              <a:t>unos minutos para completar la encuesta de presentación. Las encuestas ayudan a mejorar futuras presentaciones y eventos.</a:t>
            </a:r>
          </a:p>
          <a:p>
            <a:pPr marL="0" indent="0" algn="ctr">
              <a:buNone/>
            </a:pPr>
            <a:r>
              <a:rPr lang="es-ES" sz="3200" dirty="0">
                <a:solidFill>
                  <a:srgbClr val="FFFF00"/>
                </a:solidFill>
              </a:rPr>
              <a:t>¡Gracias!</a:t>
            </a:r>
          </a:p>
          <a:p>
            <a:pPr marL="0" indent="0" algn="ctr">
              <a:buNone/>
            </a:pPr>
            <a:r>
              <a:rPr lang="es-ES" sz="3200" dirty="0" smtClean="0">
                <a:solidFill>
                  <a:srgbClr val="FFFF00"/>
                </a:solidFill>
              </a:rPr>
              <a:t>-Oficina de </a:t>
            </a:r>
            <a:r>
              <a:rPr lang="es-ES" sz="3200" dirty="0" smtClean="0">
                <a:solidFill>
                  <a:srgbClr val="FFFF00"/>
                </a:solidFill>
              </a:rPr>
              <a:t>envolvimiento </a:t>
            </a:r>
            <a:r>
              <a:rPr lang="es-ES" sz="3200" dirty="0" smtClean="0">
                <a:solidFill>
                  <a:srgbClr val="FFFF00"/>
                </a:solidFill>
              </a:rPr>
              <a:t>Educación </a:t>
            </a:r>
            <a:r>
              <a:rPr lang="es-ES" sz="3200" dirty="0" smtClean="0">
                <a:solidFill>
                  <a:srgbClr val="FFFF00"/>
                </a:solidFill>
              </a:rPr>
              <a:t>de </a:t>
            </a:r>
            <a:r>
              <a:rPr lang="es-ES" sz="3200" dirty="0" smtClean="0">
                <a:solidFill>
                  <a:srgbClr val="FFFF00"/>
                </a:solidFill>
              </a:rPr>
              <a:t>familias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59" y="735162"/>
            <a:ext cx="1067512" cy="1067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846" y="5161227"/>
            <a:ext cx="1425840" cy="14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Agenda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258" y="1836103"/>
            <a:ext cx="9148737" cy="4572935"/>
          </a:xfrm>
        </p:spPr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/>
              <a:t>Crear su propio correo electrónico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Identificación de su cuenta de correo electrónico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Creando </a:t>
            </a:r>
            <a:r>
              <a:rPr lang="es-ES" dirty="0"/>
              <a:t>un correo electrónico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Enviando un correo electrónico </a:t>
            </a:r>
            <a:r>
              <a:rPr lang="es-ES" dirty="0" smtClean="0"/>
              <a:t> con Archivos adjuntos (Adheridos al mensaje)</a:t>
            </a:r>
            <a:endParaRPr lang="es-ES" dirty="0"/>
          </a:p>
          <a:p>
            <a:pPr marL="457200" indent="-457200">
              <a:buFont typeface="+mj-lt"/>
              <a:buAutoNum type="arabicPeriod"/>
            </a:pPr>
            <a:endParaRPr lang="es-ES" dirty="0"/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Recibir un correo electrónico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Repaso</a:t>
            </a:r>
            <a:endParaRPr lang="es-ES" dirty="0"/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Preguntas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Encuesta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4" y="2446505"/>
            <a:ext cx="1845181" cy="1845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851" y="4641103"/>
            <a:ext cx="2325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Materiales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necesarios</a:t>
            </a:r>
            <a:r>
              <a:rPr lang="en-US" dirty="0">
                <a:solidFill>
                  <a:srgbClr val="FFFF00"/>
                </a:solidFill>
              </a:rPr>
              <a:t>:</a:t>
            </a:r>
          </a:p>
          <a:p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Dispositivo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habilitado</a:t>
            </a:r>
            <a:r>
              <a:rPr lang="en-US" dirty="0">
                <a:solidFill>
                  <a:srgbClr val="FFFF00"/>
                </a:solidFill>
              </a:rPr>
              <a:t> para Wi-Fi</a:t>
            </a:r>
          </a:p>
          <a:p>
            <a:r>
              <a:rPr lang="en-US" dirty="0">
                <a:solidFill>
                  <a:srgbClr val="FFFF00"/>
                </a:solidFill>
              </a:rPr>
              <a:t>- </a:t>
            </a:r>
            <a:r>
              <a:rPr lang="en-US" dirty="0" err="1" smtClean="0">
                <a:solidFill>
                  <a:srgbClr val="FFFF00"/>
                </a:solidFill>
              </a:rPr>
              <a:t>Lápiz</a:t>
            </a:r>
            <a:r>
              <a:rPr lang="en-US" dirty="0" smtClean="0">
                <a:solidFill>
                  <a:srgbClr val="FFFF00"/>
                </a:solidFill>
              </a:rPr>
              <a:t> /</a:t>
            </a:r>
            <a:r>
              <a:rPr lang="en-US" dirty="0" err="1" smtClean="0">
                <a:solidFill>
                  <a:srgbClr val="FFFF00"/>
                </a:solidFill>
              </a:rPr>
              <a:t>Papel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54" y="445419"/>
            <a:ext cx="1217585" cy="121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82017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</a:rPr>
              <a:t>Creando </a:t>
            </a:r>
            <a:r>
              <a:rPr lang="es-ES" dirty="0">
                <a:solidFill>
                  <a:srgbClr val="FFFF00"/>
                </a:solidFill>
              </a:rPr>
              <a:t>su propio correo electrónico </a:t>
            </a:r>
            <a:r>
              <a:rPr lang="es-ES" dirty="0" smtClean="0">
                <a:solidFill>
                  <a:srgbClr val="FFFF00"/>
                </a:solidFill>
              </a:rPr>
              <a:t/>
            </a:r>
            <a:br>
              <a:rPr lang="es-ES" dirty="0" smtClean="0">
                <a:solidFill>
                  <a:srgbClr val="FFFF00"/>
                </a:solidFill>
              </a:rPr>
            </a:br>
            <a:r>
              <a:rPr lang="es-ES" dirty="0" smtClean="0">
                <a:solidFill>
                  <a:schemeClr val="tx2"/>
                </a:solidFill>
              </a:rPr>
              <a:t>Crear </a:t>
            </a:r>
            <a:r>
              <a:rPr lang="es-ES" dirty="0">
                <a:solidFill>
                  <a:schemeClr val="tx2"/>
                </a:solidFill>
              </a:rPr>
              <a:t>una cuenta de Google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137" y="3020418"/>
            <a:ext cx="7530550" cy="3351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2143" y="2097088"/>
            <a:ext cx="8964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Empiece por practicar sus habilidades del último módulo. Navegue desde la página de búsqueda de Google hasta el inicio de sesión de la cuenta (se muestra a continuación). </a:t>
            </a:r>
            <a:r>
              <a:rPr lang="es-ES" dirty="0" smtClean="0"/>
              <a:t>Crear </a:t>
            </a:r>
            <a:r>
              <a:rPr lang="es-ES" dirty="0"/>
              <a:t>una cuenta nueva.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27477" y="5281301"/>
            <a:ext cx="649480" cy="196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54153" y="4691641"/>
            <a:ext cx="1273324" cy="58966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9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88754"/>
          </a:xfrm>
        </p:spPr>
        <p:txBody>
          <a:bodyPr>
            <a:normAutofit/>
          </a:bodyPr>
          <a:lstStyle/>
          <a:p>
            <a:r>
              <a:rPr lang="es-ES" sz="3200" dirty="0">
                <a:solidFill>
                  <a:srgbClr val="FFFF00"/>
                </a:solidFill>
              </a:rPr>
              <a:t>Crear su propio </a:t>
            </a:r>
            <a:r>
              <a:rPr lang="es-ES" sz="3200" dirty="0" smtClean="0">
                <a:solidFill>
                  <a:srgbClr val="FFFF00"/>
                </a:solidFill>
              </a:rPr>
              <a:t>correo </a:t>
            </a:r>
            <a:r>
              <a:rPr lang="es-ES" sz="3200" dirty="0">
                <a:solidFill>
                  <a:srgbClr val="FFFF00"/>
                </a:solidFill>
              </a:rPr>
              <a:t>electrónico </a:t>
            </a:r>
            <a:r>
              <a:rPr lang="es-ES" sz="3200" dirty="0" smtClean="0">
                <a:solidFill>
                  <a:srgbClr val="FFFF00"/>
                </a:solidFill>
              </a:rPr>
              <a:t/>
            </a:r>
            <a:br>
              <a:rPr lang="es-ES" sz="3200" dirty="0" smtClean="0">
                <a:solidFill>
                  <a:srgbClr val="FFFF00"/>
                </a:solidFill>
              </a:rPr>
            </a:br>
            <a:r>
              <a:rPr lang="es-ES" sz="3200" dirty="0" smtClean="0">
                <a:solidFill>
                  <a:schemeClr val="tx2"/>
                </a:solidFill>
              </a:rPr>
              <a:t>Ingresar su información </a:t>
            </a:r>
            <a:r>
              <a:rPr lang="es-ES" sz="3200" dirty="0">
                <a:solidFill>
                  <a:schemeClr val="tx2"/>
                </a:solidFill>
              </a:rPr>
              <a:t>de su cuenta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137" y="2830602"/>
            <a:ext cx="7530550" cy="3541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38" y="1907272"/>
            <a:ext cx="9525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Complete toda la </a:t>
            </a:r>
            <a:r>
              <a:rPr lang="es-ES" dirty="0" smtClean="0"/>
              <a:t>información solicitada. </a:t>
            </a:r>
            <a:r>
              <a:rPr lang="es-ES" dirty="0"/>
              <a:t>Al seleccionar su dirección de correo electrónico recuerde que será </a:t>
            </a:r>
            <a:r>
              <a:rPr lang="es-ES" dirty="0" smtClean="0"/>
              <a:t>pública, y </a:t>
            </a:r>
            <a:r>
              <a:rPr lang="es-ES" dirty="0"/>
              <a:t>todos podrán ver lo que elija. Seleccione una contraseña que sea exclusiva para usted y que pueda recordar fácilmente.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562"/>
            <a:ext cx="9905998" cy="91092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Identificando su </a:t>
            </a:r>
            <a:r>
              <a:rPr lang="es-ES" dirty="0">
                <a:solidFill>
                  <a:srgbClr val="FFFF00"/>
                </a:solidFill>
              </a:rPr>
              <a:t>cuenta de correo electrónico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137" y="3224778"/>
            <a:ext cx="7530550" cy="3130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9697" y="1828800"/>
            <a:ext cx="929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Su correo electrónico tendrá diferentes "casillas" en la esquina izquierda que le ayudarán a mantener sus correos electrónicos organizados. Al recibir o enviar un correo electrónico, se colocarán automáticamente en una casilla y podrá moverlos utilizando el sistema que mejor se adapte a sus necesidades.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191265" y="3410474"/>
            <a:ext cx="1037967" cy="12109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6461" y="3962412"/>
            <a:ext cx="1589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Las casillas en las que se separan los correos electrónicos.</a:t>
            </a:r>
          </a:p>
          <a:p>
            <a:r>
              <a:rPr lang="es-ES" sz="1200"/>
              <a:t>* El usuario puede crear buzones de correo electrónico personalizados</a:t>
            </a:r>
            <a:endParaRPr lang="en-US" sz="1200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88757" y="3962412"/>
            <a:ext cx="741405" cy="44483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347783" y="3151386"/>
            <a:ext cx="724930" cy="39541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6461" y="2993946"/>
            <a:ext cx="1548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Haga clic en "Redactar" para iniciar un nuevo correo electrónico</a:t>
            </a:r>
            <a:endParaRPr lang="en-US" sz="1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88757" y="3224778"/>
            <a:ext cx="939113" cy="124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594228" y="3435197"/>
            <a:ext cx="5000368" cy="65078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293650" y="3151386"/>
            <a:ext cx="1610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Este es un nuevo correo electrónico. Los correos electrónicos entrantes se mostrarán aquí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178609" y="3455611"/>
            <a:ext cx="4046075" cy="210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618518"/>
            <a:ext cx="10082211" cy="1478570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dirty="0" smtClean="0">
                <a:solidFill>
                  <a:srgbClr val="FFFF00"/>
                </a:solidFill>
              </a:rPr>
              <a:t>Explorando </a:t>
            </a:r>
            <a:r>
              <a:rPr lang="es-ES" dirty="0">
                <a:solidFill>
                  <a:srgbClr val="FFFF00"/>
                </a:solidFill>
              </a:rPr>
              <a:t>su nuevo correo electrónico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/>
              <a:t>¡Tómese unos minutos para explorar su nuevo correo electrónico y haga clic! Escriba las preguntas que desee hacer al final. ¡Hablaremos sobre escribir y enviar un correo electrónico en breve</a:t>
            </a:r>
            <a:r>
              <a:rPr lang="es-ES" sz="3600" dirty="0" smtClean="0"/>
              <a:t>!</a:t>
            </a:r>
          </a:p>
          <a:p>
            <a:pPr marL="0" indent="0" algn="ctr">
              <a:buNone/>
            </a:pPr>
            <a:endParaRPr lang="en-US" sz="3600" dirty="0"/>
          </a:p>
        </p:txBody>
      </p:sp>
      <p:pic>
        <p:nvPicPr>
          <p:cNvPr id="4" name="Picture 3" descr="6.1 – Fuels for Locomotion – Introductory Animal Physiolo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37" y="4362629"/>
            <a:ext cx="2857143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9711"/>
            <a:ext cx="9905998" cy="1589623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Redactando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un </a:t>
            </a:r>
            <a:r>
              <a:rPr lang="en-US" dirty="0" err="1">
                <a:solidFill>
                  <a:srgbClr val="FFFF00"/>
                </a:solidFill>
              </a:rPr>
              <a:t>correo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electrónico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763" y="2776709"/>
            <a:ext cx="7257297" cy="3541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2368" y="1790567"/>
            <a:ext cx="9424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Haga clic en el botón "Redactar" para </a:t>
            </a:r>
            <a:r>
              <a:rPr lang="es-ES" dirty="0" smtClean="0"/>
              <a:t>escribir un </a:t>
            </a:r>
            <a:r>
              <a:rPr lang="es-ES" dirty="0"/>
              <a:t>nuevo correo electrónico. Ingresará la dirección de correo electrónico de la persona a la que le está enviando un correo electrónico junto con una línea de </a:t>
            </a:r>
            <a:r>
              <a:rPr lang="es-ES" dirty="0" smtClean="0"/>
              <a:t>asunto/tema, </a:t>
            </a:r>
            <a:r>
              <a:rPr lang="es-ES" dirty="0"/>
              <a:t>para que sepan de qué se trata el correo electrónico.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91623" y="2998573"/>
            <a:ext cx="656378" cy="3459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4677" y="2911601"/>
            <a:ext cx="171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Botón redactar</a:t>
            </a:r>
            <a:endParaRPr lang="en-US" sz="12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82368" y="2998573"/>
            <a:ext cx="1337444" cy="172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928022" y="4003589"/>
            <a:ext cx="1449859" cy="5439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90675" y="3050100"/>
            <a:ext cx="1572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Línea "Para" donde se escribe la dirección de correo electrónico del destinatario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05535" y="4275577"/>
            <a:ext cx="1458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Asunto/tema </a:t>
            </a:r>
            <a:r>
              <a:rPr lang="es-ES" sz="1200" dirty="0"/>
              <a:t>”línea donde se escribe el título del correo electrónico</a:t>
            </a:r>
            <a:endParaRPr lang="en-US" sz="1200" dirty="0"/>
          </a:p>
        </p:txBody>
      </p:sp>
      <p:cxnSp>
        <p:nvCxnSpPr>
          <p:cNvPr id="16" name="Straight Arrow Connector 15"/>
          <p:cNvCxnSpPr>
            <a:stCxn id="13" idx="1"/>
          </p:cNvCxnSpPr>
          <p:nvPr/>
        </p:nvCxnSpPr>
        <p:spPr>
          <a:xfrm flipH="1">
            <a:off x="7414055" y="3465599"/>
            <a:ext cx="2776620" cy="735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 flipV="1">
            <a:off x="7504671" y="4382531"/>
            <a:ext cx="2800864" cy="308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32541" y="5173362"/>
            <a:ext cx="154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Cuerpo del correo electrónico donde está escrito el mensaje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9711070" y="6103549"/>
            <a:ext cx="227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Presione el botón "Enviar" una vez que haya terminado de escribir su correo electrónico</a:t>
            </a:r>
            <a:endParaRPr lang="en-US" sz="1200" dirty="0"/>
          </a:p>
        </p:txBody>
      </p:sp>
      <p:cxnSp>
        <p:nvCxnSpPr>
          <p:cNvPr id="22" name="Straight Arrow Connector 21"/>
          <p:cNvCxnSpPr>
            <a:stCxn id="19" idx="1"/>
          </p:cNvCxnSpPr>
          <p:nvPr/>
        </p:nvCxnSpPr>
        <p:spPr>
          <a:xfrm flipH="1" flipV="1">
            <a:off x="8204887" y="5284844"/>
            <a:ext cx="1927654" cy="304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1"/>
          </p:cNvCxnSpPr>
          <p:nvPr/>
        </p:nvCxnSpPr>
        <p:spPr>
          <a:xfrm flipH="1" flipV="1">
            <a:off x="7865796" y="5973175"/>
            <a:ext cx="1845274" cy="453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199870" y="6055686"/>
            <a:ext cx="453081" cy="2883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290486" y="4887396"/>
            <a:ext cx="1968844" cy="74763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Enviando</a:t>
            </a:r>
            <a:r>
              <a:rPr lang="en-US" dirty="0">
                <a:solidFill>
                  <a:srgbClr val="FFFF00"/>
                </a:solidFill>
              </a:rPr>
              <a:t> un </a:t>
            </a:r>
            <a:r>
              <a:rPr lang="en-US" dirty="0" err="1">
                <a:solidFill>
                  <a:srgbClr val="FFFF00"/>
                </a:solidFill>
              </a:rPr>
              <a:t>correo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electrónico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763" y="2603715"/>
            <a:ext cx="7257297" cy="3541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3027" y="1773922"/>
            <a:ext cx="896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Al igual que una carta normal en el correo, puede agregar (adjuntar) imágenes, videos, enlaces web y otros elementos a un correo electrónico para enviárselo a alguien.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50292" y="2832363"/>
            <a:ext cx="675503" cy="4201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41492" y="2776151"/>
            <a:ext cx="683740" cy="47634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98573" y="5758249"/>
            <a:ext cx="527222" cy="2883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982097" y="5593492"/>
            <a:ext cx="2636108" cy="15651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25795" y="5795319"/>
            <a:ext cx="1029729" cy="2141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26011" y="3435954"/>
            <a:ext cx="3772930" cy="165091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983362" y="5750011"/>
            <a:ext cx="247135" cy="25125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6605" y="2566474"/>
            <a:ext cx="1655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smtClean="0"/>
              <a:t>Para (</a:t>
            </a:r>
            <a:r>
              <a:rPr lang="en-US" sz="1200" dirty="0" err="1" smtClean="0"/>
              <a:t>Destinatario</a:t>
            </a:r>
            <a:r>
              <a:rPr lang="en-US" sz="1200" dirty="0" smtClean="0"/>
              <a:t>)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Línea</a:t>
            </a:r>
            <a:r>
              <a:rPr lang="en-US" sz="1200" dirty="0"/>
              <a:t> de </a:t>
            </a:r>
            <a:r>
              <a:rPr lang="en-US" sz="1200" dirty="0" err="1" smtClean="0"/>
              <a:t>asunto</a:t>
            </a:r>
            <a:r>
              <a:rPr lang="en-US" sz="1200" dirty="0" smtClean="0"/>
              <a:t>/</a:t>
            </a:r>
            <a:r>
              <a:rPr lang="en-US" sz="1200" dirty="0" err="1" smtClean="0"/>
              <a:t>tema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9723061" y="2591969"/>
            <a:ext cx="212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200" dirty="0" err="1"/>
              <a:t>Línea</a:t>
            </a:r>
            <a:r>
              <a:rPr lang="en-US" sz="1200" dirty="0"/>
              <a:t> </a:t>
            </a:r>
            <a:r>
              <a:rPr lang="en-US" sz="1200" dirty="0" smtClean="0"/>
              <a:t>CC 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 err="1"/>
              <a:t>Línea</a:t>
            </a:r>
            <a:r>
              <a:rPr lang="en-US" sz="1200" dirty="0"/>
              <a:t> </a:t>
            </a:r>
            <a:r>
              <a:rPr lang="en-US" sz="1200" dirty="0" smtClean="0"/>
              <a:t>BCC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033685" y="3855308"/>
            <a:ext cx="159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cuerpo</a:t>
            </a:r>
            <a:r>
              <a:rPr lang="en-US" sz="1200" dirty="0"/>
              <a:t> del </a:t>
            </a:r>
            <a:r>
              <a:rPr lang="en-US" sz="1200" dirty="0" err="1"/>
              <a:t>correo</a:t>
            </a:r>
            <a:r>
              <a:rPr lang="en-US" sz="1200" dirty="0"/>
              <a:t> </a:t>
            </a:r>
            <a:r>
              <a:rPr lang="en-US" sz="1200" dirty="0" err="1" smtClean="0"/>
              <a:t>electrónico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5496" y="5758249"/>
            <a:ext cx="148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Bote</a:t>
            </a:r>
            <a:r>
              <a:rPr lang="en-US" sz="1200" dirty="0" smtClean="0"/>
              <a:t> de </a:t>
            </a:r>
            <a:r>
              <a:rPr lang="en-US" sz="1200" dirty="0" err="1" smtClean="0"/>
              <a:t>basura</a:t>
            </a:r>
            <a:r>
              <a:rPr lang="en-US" sz="1200" dirty="0" smtClean="0"/>
              <a:t>/ </a:t>
            </a:r>
            <a:r>
              <a:rPr lang="en-US" sz="1200" dirty="0" err="1"/>
              <a:t>Eliminar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942586" y="4495326"/>
            <a:ext cx="1501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 err="1" smtClean="0"/>
              <a:t>Formato</a:t>
            </a:r>
            <a:r>
              <a:rPr lang="en-US" sz="1200" dirty="0" smtClean="0"/>
              <a:t> </a:t>
            </a:r>
            <a:r>
              <a:rPr lang="en-US" sz="1200" dirty="0"/>
              <a:t>de </a:t>
            </a:r>
            <a:r>
              <a:rPr lang="en-US" sz="1200" dirty="0" err="1" smtClean="0"/>
              <a:t>texto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20172" y="5287145"/>
            <a:ext cx="1324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Botón de enviar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145002" y="6204635"/>
            <a:ext cx="1324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Archivos adjuntos</a:t>
            </a:r>
            <a:endParaRPr lang="en-US" sz="1200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 flipV="1">
            <a:off x="4151870" y="5919104"/>
            <a:ext cx="993132" cy="424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49929" y="5466065"/>
            <a:ext cx="1134613" cy="430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092411" y="4633826"/>
            <a:ext cx="1515762" cy="993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08671" y="2787055"/>
            <a:ext cx="1600171" cy="197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1"/>
          </p:cNvCxnSpPr>
          <p:nvPr/>
        </p:nvCxnSpPr>
        <p:spPr>
          <a:xfrm flipH="1">
            <a:off x="8983363" y="2822802"/>
            <a:ext cx="739698" cy="192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1"/>
          </p:cNvCxnSpPr>
          <p:nvPr/>
        </p:nvCxnSpPr>
        <p:spPr>
          <a:xfrm flipH="1">
            <a:off x="6409039" y="4175317"/>
            <a:ext cx="3624646" cy="140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1"/>
          </p:cNvCxnSpPr>
          <p:nvPr/>
        </p:nvCxnSpPr>
        <p:spPr>
          <a:xfrm flipH="1" flipV="1">
            <a:off x="9106930" y="5876800"/>
            <a:ext cx="798566" cy="173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3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292" y="0"/>
            <a:ext cx="9905998" cy="133047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Enviando</a:t>
            </a:r>
            <a:r>
              <a:rPr lang="en-US" dirty="0">
                <a:solidFill>
                  <a:srgbClr val="FFFF00"/>
                </a:solidFill>
              </a:rPr>
              <a:t> un </a:t>
            </a:r>
            <a:r>
              <a:rPr lang="en-US" dirty="0" err="1">
                <a:solidFill>
                  <a:srgbClr val="FFFF00"/>
                </a:solidFill>
              </a:rPr>
              <a:t>correo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electrónico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>
                <a:solidFill>
                  <a:schemeClr val="tx2"/>
                </a:solidFill>
              </a:rPr>
              <a:t>Definiciones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82873"/>
            <a:ext cx="9905999" cy="4054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u="sng" dirty="0" smtClean="0"/>
              <a:t>Archivos adjuntos: </a:t>
            </a:r>
            <a:r>
              <a:rPr lang="es-ES" dirty="0" smtClean="0"/>
              <a:t>archivos multimedia que se pueden enviar a otras personas (por ejemplo: imágenes, videos, archivos PDF, etc.)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BCC </a:t>
            </a:r>
            <a:r>
              <a:rPr lang="es-ES" dirty="0">
                <a:solidFill>
                  <a:srgbClr val="FFFF00"/>
                </a:solidFill>
              </a:rPr>
              <a:t>(</a:t>
            </a:r>
            <a:r>
              <a:rPr lang="es-ES" dirty="0" err="1">
                <a:solidFill>
                  <a:srgbClr val="FFFF00"/>
                </a:solidFill>
              </a:rPr>
              <a:t>Blind</a:t>
            </a:r>
            <a:r>
              <a:rPr lang="es-ES" dirty="0">
                <a:solidFill>
                  <a:srgbClr val="FFFF00"/>
                </a:solidFill>
              </a:rPr>
              <a:t> </a:t>
            </a:r>
            <a:r>
              <a:rPr lang="es-ES" dirty="0" err="1">
                <a:solidFill>
                  <a:srgbClr val="FFFF00"/>
                </a:solidFill>
              </a:rPr>
              <a:t>Carbon-Copy</a:t>
            </a:r>
            <a:r>
              <a:rPr lang="es-ES" dirty="0">
                <a:solidFill>
                  <a:srgbClr val="FFFF00"/>
                </a:solidFill>
              </a:rPr>
              <a:t>): agregar un destinatario de correo electrónico que será invisible para otros destinatarios</a:t>
            </a:r>
          </a:p>
          <a:p>
            <a:r>
              <a:rPr lang="es-ES" dirty="0"/>
              <a:t>CC (</a:t>
            </a:r>
            <a:r>
              <a:rPr lang="es-ES" dirty="0" err="1"/>
              <a:t>Carbon-Copy</a:t>
            </a:r>
            <a:r>
              <a:rPr lang="es-ES" dirty="0"/>
              <a:t>): envío de una copia del correo electrónico a alguien que no es el destinatario principal</a:t>
            </a:r>
          </a:p>
          <a:p>
            <a:r>
              <a:rPr lang="es-ES" u="sng" dirty="0">
                <a:solidFill>
                  <a:srgbClr val="FFFF00"/>
                </a:solidFill>
              </a:rPr>
              <a:t>Cuerpo del correo electrónico</a:t>
            </a:r>
            <a:r>
              <a:rPr lang="es-ES" dirty="0">
                <a:solidFill>
                  <a:srgbClr val="FFFF00"/>
                </a:solidFill>
              </a:rPr>
              <a:t>: la parte principal del correo electrónico que tiene toda la información y está escrita por el remitente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838" y="618518"/>
            <a:ext cx="873182" cy="864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24" y="5344140"/>
            <a:ext cx="1601176" cy="1209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5344140"/>
            <a:ext cx="1899710" cy="1361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554" y="4949486"/>
            <a:ext cx="2094872" cy="16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 Them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Theme" id="{760B667E-7049-4951-BCF2-E365D72A7240}" vid="{60B6ECD1-4AD0-4165-A233-E240BD5DD0A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729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Tech Theme</vt:lpstr>
      <vt:lpstr>TechnologÍa PARA PaDRES  MÓdulO 4</vt:lpstr>
      <vt:lpstr>Agenda</vt:lpstr>
      <vt:lpstr>Creando su propio correo electrónico  Crear una cuenta de Google</vt:lpstr>
      <vt:lpstr>Crear su propio correo electrónico  Ingresar su información de su cuenta</vt:lpstr>
      <vt:lpstr>Identificando su cuenta de correo electrónico</vt:lpstr>
      <vt:lpstr> Explorando su nuevo correo electrónico</vt:lpstr>
      <vt:lpstr>Redactando un correo electrónico</vt:lpstr>
      <vt:lpstr>Enviando un correo electrónico</vt:lpstr>
      <vt:lpstr>Enviando un correo electrónico Definiciones</vt:lpstr>
      <vt:lpstr>ENVIANDO UN CORREO ELECTRÓNICO DEFINICIONES </vt:lpstr>
      <vt:lpstr>Recibir un correo electrónico</vt:lpstr>
      <vt:lpstr>preguntas</vt:lpstr>
      <vt:lpstr>Repaso</vt:lpstr>
      <vt:lpstr> Encuesta</vt:lpstr>
    </vt:vector>
  </TitlesOfParts>
  <Company>Stockton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for Parents Module 4</dc:title>
  <dc:creator>isadmin</dc:creator>
  <cp:lastModifiedBy>Maggie Canela</cp:lastModifiedBy>
  <cp:revision>47</cp:revision>
  <dcterms:created xsi:type="dcterms:W3CDTF">2020-08-31T19:59:32Z</dcterms:created>
  <dcterms:modified xsi:type="dcterms:W3CDTF">2020-10-29T18:44:28Z</dcterms:modified>
</cp:coreProperties>
</file>