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sldIdLst>
    <p:sldId id="257" r:id="rId2"/>
    <p:sldId id="258" r:id="rId3"/>
    <p:sldId id="261" r:id="rId4"/>
    <p:sldId id="262" r:id="rId5"/>
    <p:sldId id="263" r:id="rId6"/>
    <p:sldId id="270" r:id="rId7"/>
    <p:sldId id="264" r:id="rId8"/>
    <p:sldId id="265" r:id="rId9"/>
    <p:sldId id="266" r:id="rId10"/>
    <p:sldId id="268" r:id="rId11"/>
    <p:sldId id="267" r:id="rId12"/>
    <p:sldId id="259" r:id="rId13"/>
    <p:sldId id="269"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70" d="100"/>
          <a:sy n="70"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923F103-BC34-4FE4-A40E-EDDEECFDA5D0}" type="datetimeFigureOut">
              <a:rPr lang="en-US" smtClean="0"/>
              <a:pPr/>
              <a:t>12/4/2020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866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12/4/2020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97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16868-8199-4C2C-A5B1-63AEE139F88E}" type="datetimeFigureOut">
              <a:rPr lang="en-US" smtClean="0"/>
              <a:t>12/4/2020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440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9FF7F-6988-44CC-821B-644E70CD2F73}" type="datetimeFigureOut">
              <a:rPr lang="en-US" smtClean="0"/>
              <a:t>12/4/2020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0901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2C299-16B2-4475-990D-751901EACC14}" type="datetimeFigureOut">
              <a:rPr lang="en-US" smtClean="0"/>
              <a:t>12/4/2020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877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12/4/2020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04807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12/4/2020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2034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980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85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83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12/4/2020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768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20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12/4/2020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266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12/4/2020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303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12/4/2020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23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537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12/4/2020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92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E451C3-0FF4-47C4-B829-773ADF60F88C}" type="datetimeFigureOut">
              <a:rPr lang="en-US" smtClean="0"/>
              <a:t>12/4/2020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9744163"/>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709159"/>
            <a:ext cx="8791575" cy="1202598"/>
          </a:xfrm>
        </p:spPr>
        <p:txBody>
          <a:bodyPr>
            <a:normAutofit fontScale="90000"/>
          </a:bodyPr>
          <a:lstStyle/>
          <a:p>
            <a:r>
              <a:rPr lang="en-US" sz="5400" dirty="0" smtClean="0">
                <a:solidFill>
                  <a:srgbClr val="FFFF00"/>
                </a:solidFill>
              </a:rPr>
              <a:t>Tech for Parents Module </a:t>
            </a:r>
            <a:r>
              <a:rPr lang="en-US" sz="5400" dirty="0">
                <a:solidFill>
                  <a:srgbClr val="FFFF00"/>
                </a:solidFill>
              </a:rPr>
              <a:t>4</a:t>
            </a:r>
          </a:p>
        </p:txBody>
      </p:sp>
      <p:sp>
        <p:nvSpPr>
          <p:cNvPr id="3" name="Subtitle 2"/>
          <p:cNvSpPr>
            <a:spLocks noGrp="1"/>
          </p:cNvSpPr>
          <p:nvPr>
            <p:ph type="subTitle" idx="1"/>
          </p:nvPr>
        </p:nvSpPr>
        <p:spPr>
          <a:xfrm>
            <a:off x="1876423" y="2657898"/>
            <a:ext cx="8791575" cy="777511"/>
          </a:xfrm>
        </p:spPr>
        <p:txBody>
          <a:bodyPr>
            <a:normAutofit/>
          </a:bodyPr>
          <a:lstStyle/>
          <a:p>
            <a:r>
              <a:rPr lang="en-US" sz="2800" dirty="0" smtClean="0"/>
              <a:t>E-Mail</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546" y="3435409"/>
            <a:ext cx="2292180" cy="22921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564" y="3435409"/>
            <a:ext cx="2305711" cy="2292180"/>
          </a:xfrm>
          <a:prstGeom prst="rect">
            <a:avLst/>
          </a:prstGeom>
        </p:spPr>
      </p:pic>
    </p:spTree>
    <p:extLst>
      <p:ext uri="{BB962C8B-B14F-4D97-AF65-F5344CB8AC3E}">
        <p14:creationId xmlns:p14="http://schemas.microsoft.com/office/powerpoint/2010/main" val="1856451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Sending an Email</a:t>
            </a:r>
            <a:r>
              <a:rPr lang="en-US" dirty="0" smtClean="0"/>
              <a:t/>
            </a:r>
            <a:br>
              <a:rPr lang="en-US" dirty="0" smtClean="0"/>
            </a:br>
            <a:r>
              <a:rPr lang="en-US" sz="2400" dirty="0" smtClean="0">
                <a:solidFill>
                  <a:schemeClr val="tx2"/>
                </a:solidFill>
              </a:rPr>
              <a:t>Definitions</a:t>
            </a:r>
            <a:endParaRPr lang="en-US" sz="2400" dirty="0">
              <a:solidFill>
                <a:schemeClr val="tx2"/>
              </a:solidFill>
            </a:endParaRPr>
          </a:p>
        </p:txBody>
      </p:sp>
      <p:sp>
        <p:nvSpPr>
          <p:cNvPr id="3" name="Content Placeholder 2"/>
          <p:cNvSpPr>
            <a:spLocks noGrp="1"/>
          </p:cNvSpPr>
          <p:nvPr>
            <p:ph idx="1"/>
          </p:nvPr>
        </p:nvSpPr>
        <p:spPr>
          <a:xfrm>
            <a:off x="1141412" y="2249487"/>
            <a:ext cx="9905999" cy="2732711"/>
          </a:xfrm>
        </p:spPr>
        <p:txBody>
          <a:bodyPr>
            <a:normAutofit/>
          </a:bodyPr>
          <a:lstStyle/>
          <a:p>
            <a:r>
              <a:rPr lang="en-US" sz="2000" i="1" u="sng" dirty="0" smtClean="0"/>
              <a:t>Send Button </a:t>
            </a:r>
            <a:r>
              <a:rPr lang="en-US" sz="2000" dirty="0" smtClean="0"/>
              <a:t>– Press to send the completed email</a:t>
            </a:r>
          </a:p>
          <a:p>
            <a:r>
              <a:rPr lang="en-US" sz="2000" i="1" u="sng" dirty="0" smtClean="0">
                <a:solidFill>
                  <a:srgbClr val="FFFF00"/>
                </a:solidFill>
              </a:rPr>
              <a:t>Subject Line </a:t>
            </a:r>
            <a:r>
              <a:rPr lang="en-US" sz="2000" dirty="0" smtClean="0">
                <a:solidFill>
                  <a:srgbClr val="FFFF00"/>
                </a:solidFill>
              </a:rPr>
              <a:t>– The “Title” of the email so recipients know the contents of the email</a:t>
            </a:r>
          </a:p>
          <a:p>
            <a:r>
              <a:rPr lang="en-US" sz="2000" i="1" u="sng" dirty="0" smtClean="0"/>
              <a:t>Text Formatting </a:t>
            </a:r>
            <a:r>
              <a:rPr lang="en-US" sz="2000" dirty="0" smtClean="0"/>
              <a:t>– Options to change the color, font, size, etc. of the text in the email body</a:t>
            </a:r>
          </a:p>
          <a:p>
            <a:r>
              <a:rPr lang="en-US" sz="2000" i="1" u="sng" dirty="0" smtClean="0">
                <a:solidFill>
                  <a:srgbClr val="FFFF00"/>
                </a:solidFill>
              </a:rPr>
              <a:t>To Line </a:t>
            </a:r>
            <a:r>
              <a:rPr lang="en-US" sz="2000" dirty="0" smtClean="0">
                <a:solidFill>
                  <a:srgbClr val="FFFF00"/>
                </a:solidFill>
              </a:rPr>
              <a:t>– Write the email address(</a:t>
            </a:r>
            <a:r>
              <a:rPr lang="en-US" sz="2000" dirty="0" err="1" smtClean="0">
                <a:solidFill>
                  <a:srgbClr val="FFFF00"/>
                </a:solidFill>
              </a:rPr>
              <a:t>es</a:t>
            </a:r>
            <a:r>
              <a:rPr lang="en-US" sz="2000" dirty="0" smtClean="0">
                <a:solidFill>
                  <a:srgbClr val="FFFF00"/>
                </a:solidFill>
              </a:rPr>
              <a:t>) of who you would like to send the email to</a:t>
            </a:r>
          </a:p>
          <a:p>
            <a:r>
              <a:rPr lang="en-US" sz="2000" i="1" u="sng" dirty="0" smtClean="0"/>
              <a:t>Trash/Delete</a:t>
            </a:r>
            <a:r>
              <a:rPr lang="en-US" sz="2000" dirty="0" smtClean="0"/>
              <a:t> – Press to delete the current email being written (drafted)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46" y="923258"/>
            <a:ext cx="873182" cy="8643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648" y="4982198"/>
            <a:ext cx="1033158" cy="14532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940" y="4982198"/>
            <a:ext cx="1453234" cy="14532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779" y="4982198"/>
            <a:ext cx="1293264" cy="1254870"/>
          </a:xfrm>
          <a:prstGeom prst="rect">
            <a:avLst/>
          </a:prstGeom>
        </p:spPr>
      </p:pic>
    </p:spTree>
    <p:extLst>
      <p:ext uri="{BB962C8B-B14F-4D97-AF65-F5344CB8AC3E}">
        <p14:creationId xmlns:p14="http://schemas.microsoft.com/office/powerpoint/2010/main" val="2940828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Receiving an Email</a:t>
            </a:r>
            <a:endParaRPr lang="en-US" dirty="0">
              <a:solidFill>
                <a:srgbClr val="FFFF00"/>
              </a:solidFill>
            </a:endParaRPr>
          </a:p>
        </p:txBody>
      </p:sp>
      <p:pic>
        <p:nvPicPr>
          <p:cNvPr id="4" name="Content Placeholder 3"/>
          <p:cNvPicPr>
            <a:picLocks noGrp="1" noChangeAspect="1"/>
          </p:cNvPicPr>
          <p:nvPr>
            <p:ph idx="1"/>
          </p:nvPr>
        </p:nvPicPr>
        <p:blipFill rotWithShape="1">
          <a:blip r:embed="rId2"/>
          <a:srcRect b="64040"/>
          <a:stretch/>
        </p:blipFill>
        <p:spPr>
          <a:xfrm>
            <a:off x="1916588" y="1685196"/>
            <a:ext cx="8355648" cy="1466336"/>
          </a:xfrm>
          <a:prstGeom prst="rect">
            <a:avLst/>
          </a:prstGeom>
        </p:spPr>
      </p:pic>
      <p:pic>
        <p:nvPicPr>
          <p:cNvPr id="5" name="Picture 4"/>
          <p:cNvPicPr>
            <a:picLocks noChangeAspect="1"/>
          </p:cNvPicPr>
          <p:nvPr/>
        </p:nvPicPr>
        <p:blipFill>
          <a:blip r:embed="rId3"/>
          <a:stretch>
            <a:fillRect/>
          </a:stretch>
        </p:blipFill>
        <p:spPr>
          <a:xfrm>
            <a:off x="2611394" y="3163766"/>
            <a:ext cx="6956057" cy="3394701"/>
          </a:xfrm>
          <a:prstGeom prst="rect">
            <a:avLst/>
          </a:prstGeom>
        </p:spPr>
      </p:pic>
      <p:sp>
        <p:nvSpPr>
          <p:cNvPr id="6" name="Oval 5"/>
          <p:cNvSpPr/>
          <p:nvPr/>
        </p:nvSpPr>
        <p:spPr>
          <a:xfrm>
            <a:off x="2685533" y="2352461"/>
            <a:ext cx="7331677" cy="3330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41124" y="5173363"/>
            <a:ext cx="1103870" cy="69197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97643" y="6161903"/>
            <a:ext cx="1342768" cy="17299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75222" y="3789405"/>
            <a:ext cx="1293340" cy="20594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41124" y="3571322"/>
            <a:ext cx="1680519" cy="20984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43416" y="3983062"/>
            <a:ext cx="2850292" cy="8474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63697" y="3789405"/>
            <a:ext cx="708454" cy="20594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560908" y="2121628"/>
            <a:ext cx="1383957" cy="461665"/>
          </a:xfrm>
          <a:prstGeom prst="rect">
            <a:avLst/>
          </a:prstGeom>
          <a:noFill/>
        </p:spPr>
        <p:txBody>
          <a:bodyPr wrap="square" rtlCol="0">
            <a:spAutoFit/>
          </a:bodyPr>
          <a:lstStyle/>
          <a:p>
            <a:r>
              <a:rPr lang="en-US" sz="1200" dirty="0" smtClean="0"/>
              <a:t>New email waiting in Inbox</a:t>
            </a:r>
            <a:endParaRPr lang="en-US" sz="1200" dirty="0"/>
          </a:p>
        </p:txBody>
      </p:sp>
      <p:sp>
        <p:nvSpPr>
          <p:cNvPr id="14" name="TextBox 13"/>
          <p:cNvSpPr txBox="1"/>
          <p:nvPr/>
        </p:nvSpPr>
        <p:spPr>
          <a:xfrm>
            <a:off x="10026311" y="3670176"/>
            <a:ext cx="1664043" cy="461665"/>
          </a:xfrm>
          <a:prstGeom prst="rect">
            <a:avLst/>
          </a:prstGeom>
          <a:noFill/>
        </p:spPr>
        <p:txBody>
          <a:bodyPr wrap="square" rtlCol="0">
            <a:spAutoFit/>
          </a:bodyPr>
          <a:lstStyle/>
          <a:p>
            <a:r>
              <a:rPr lang="en-US" sz="1200" dirty="0" smtClean="0"/>
              <a:t>Date new email was received</a:t>
            </a:r>
            <a:endParaRPr lang="en-US" sz="1200" dirty="0"/>
          </a:p>
        </p:txBody>
      </p:sp>
      <p:sp>
        <p:nvSpPr>
          <p:cNvPr id="15" name="TextBox 14"/>
          <p:cNvSpPr txBox="1"/>
          <p:nvPr/>
        </p:nvSpPr>
        <p:spPr>
          <a:xfrm>
            <a:off x="527222" y="3220995"/>
            <a:ext cx="1668162" cy="276999"/>
          </a:xfrm>
          <a:prstGeom prst="rect">
            <a:avLst/>
          </a:prstGeom>
          <a:noFill/>
        </p:spPr>
        <p:txBody>
          <a:bodyPr wrap="square" rtlCol="0">
            <a:spAutoFit/>
          </a:bodyPr>
          <a:lstStyle/>
          <a:p>
            <a:r>
              <a:rPr lang="en-US" sz="1200" dirty="0" smtClean="0"/>
              <a:t>Email Subject Line</a:t>
            </a:r>
            <a:endParaRPr lang="en-US" sz="1200" dirty="0"/>
          </a:p>
        </p:txBody>
      </p:sp>
      <p:sp>
        <p:nvSpPr>
          <p:cNvPr id="16" name="TextBox 15"/>
          <p:cNvSpPr txBox="1"/>
          <p:nvPr/>
        </p:nvSpPr>
        <p:spPr>
          <a:xfrm>
            <a:off x="584886" y="3781168"/>
            <a:ext cx="1672282" cy="461665"/>
          </a:xfrm>
          <a:prstGeom prst="rect">
            <a:avLst/>
          </a:prstGeom>
          <a:noFill/>
        </p:spPr>
        <p:txBody>
          <a:bodyPr wrap="square" rtlCol="0">
            <a:spAutoFit/>
          </a:bodyPr>
          <a:lstStyle/>
          <a:p>
            <a:pPr marL="285750" indent="-285750">
              <a:buFontTx/>
              <a:buChar char="-"/>
            </a:pPr>
            <a:r>
              <a:rPr lang="en-US" sz="1200" dirty="0" smtClean="0"/>
              <a:t>Recipient Line</a:t>
            </a:r>
          </a:p>
          <a:p>
            <a:pPr marL="285750" indent="-285750">
              <a:buFontTx/>
              <a:buChar char="-"/>
            </a:pPr>
            <a:r>
              <a:rPr lang="en-US" sz="1200" dirty="0" smtClean="0"/>
              <a:t>CC line</a:t>
            </a:r>
            <a:endParaRPr lang="en-US" sz="1200" dirty="0"/>
          </a:p>
        </p:txBody>
      </p:sp>
      <p:sp>
        <p:nvSpPr>
          <p:cNvPr id="17" name="TextBox 16"/>
          <p:cNvSpPr txBox="1"/>
          <p:nvPr/>
        </p:nvSpPr>
        <p:spPr>
          <a:xfrm>
            <a:off x="975720" y="4483401"/>
            <a:ext cx="1383158" cy="276999"/>
          </a:xfrm>
          <a:prstGeom prst="rect">
            <a:avLst/>
          </a:prstGeom>
          <a:noFill/>
        </p:spPr>
        <p:txBody>
          <a:bodyPr wrap="square" rtlCol="0">
            <a:spAutoFit/>
          </a:bodyPr>
          <a:lstStyle/>
          <a:p>
            <a:r>
              <a:rPr lang="en-US" sz="1200" dirty="0" smtClean="0"/>
              <a:t>Email Body</a:t>
            </a:r>
            <a:endParaRPr lang="en-US" sz="1200" dirty="0"/>
          </a:p>
        </p:txBody>
      </p:sp>
      <p:sp>
        <p:nvSpPr>
          <p:cNvPr id="18" name="TextBox 17"/>
          <p:cNvSpPr txBox="1"/>
          <p:nvPr/>
        </p:nvSpPr>
        <p:spPr>
          <a:xfrm>
            <a:off x="946489" y="5173363"/>
            <a:ext cx="1453180" cy="276999"/>
          </a:xfrm>
          <a:prstGeom prst="rect">
            <a:avLst/>
          </a:prstGeom>
          <a:noFill/>
        </p:spPr>
        <p:txBody>
          <a:bodyPr wrap="square" rtlCol="0">
            <a:spAutoFit/>
          </a:bodyPr>
          <a:lstStyle/>
          <a:p>
            <a:r>
              <a:rPr lang="en-US" sz="1200" dirty="0" smtClean="0"/>
              <a:t>Email Attachments</a:t>
            </a:r>
            <a:endParaRPr lang="en-US" sz="1200" dirty="0"/>
          </a:p>
        </p:txBody>
      </p:sp>
      <p:sp>
        <p:nvSpPr>
          <p:cNvPr id="19" name="TextBox 18"/>
          <p:cNvSpPr txBox="1"/>
          <p:nvPr/>
        </p:nvSpPr>
        <p:spPr>
          <a:xfrm>
            <a:off x="1322173" y="5731176"/>
            <a:ext cx="1112108" cy="646331"/>
          </a:xfrm>
          <a:prstGeom prst="rect">
            <a:avLst/>
          </a:prstGeom>
          <a:noFill/>
        </p:spPr>
        <p:txBody>
          <a:bodyPr wrap="square" rtlCol="0">
            <a:spAutoFit/>
          </a:bodyPr>
          <a:lstStyle/>
          <a:p>
            <a:r>
              <a:rPr lang="en-US" sz="1200" dirty="0" smtClean="0"/>
              <a:t>-Reply</a:t>
            </a:r>
          </a:p>
          <a:p>
            <a:r>
              <a:rPr lang="en-US" sz="1200" dirty="0" smtClean="0"/>
              <a:t>-Reply All</a:t>
            </a:r>
          </a:p>
          <a:p>
            <a:r>
              <a:rPr lang="en-US" sz="1200" dirty="0" smtClean="0"/>
              <a:t>-Forward</a:t>
            </a:r>
            <a:endParaRPr lang="en-US" sz="1200" dirty="0"/>
          </a:p>
        </p:txBody>
      </p:sp>
      <p:cxnSp>
        <p:nvCxnSpPr>
          <p:cNvPr id="21" name="Straight Arrow Connector 20"/>
          <p:cNvCxnSpPr/>
          <p:nvPr/>
        </p:nvCxnSpPr>
        <p:spPr>
          <a:xfrm>
            <a:off x="1795849" y="3359494"/>
            <a:ext cx="2158313" cy="310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878227" y="3892378"/>
            <a:ext cx="1919416" cy="151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795849" y="4444727"/>
            <a:ext cx="2553729" cy="266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95384" y="5326702"/>
            <a:ext cx="1882346" cy="122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152534" y="6091751"/>
            <a:ext cx="2040525" cy="116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8163697" y="2439890"/>
            <a:ext cx="2479589" cy="126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1"/>
          </p:cNvCxnSpPr>
          <p:nvPr/>
        </p:nvCxnSpPr>
        <p:spPr>
          <a:xfrm flipH="1" flipV="1">
            <a:off x="8748584" y="3892378"/>
            <a:ext cx="1277727" cy="8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00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Questions</a:t>
            </a:r>
            <a:endParaRPr lang="en-US" dirty="0">
              <a:solidFill>
                <a:srgbClr val="FFFF0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3557" y="2249488"/>
            <a:ext cx="3541712" cy="3541712"/>
          </a:xfrm>
        </p:spPr>
      </p:pic>
    </p:spTree>
    <p:extLst>
      <p:ext uri="{BB962C8B-B14F-4D97-AF65-F5344CB8AC3E}">
        <p14:creationId xmlns:p14="http://schemas.microsoft.com/office/powerpoint/2010/main" val="2090222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Review</a:t>
            </a:r>
            <a:endParaRPr lang="en-US"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682491" y="2773580"/>
            <a:ext cx="3097036" cy="3042168"/>
          </a:xfrm>
          <a:prstGeom prst="rect">
            <a:avLst/>
          </a:prstGeom>
        </p:spPr>
      </p:pic>
      <p:pic>
        <p:nvPicPr>
          <p:cNvPr id="5" name="Picture 4"/>
          <p:cNvPicPr>
            <a:picLocks noChangeAspect="1"/>
          </p:cNvPicPr>
          <p:nvPr/>
        </p:nvPicPr>
        <p:blipFill>
          <a:blip r:embed="rId3"/>
          <a:stretch>
            <a:fillRect/>
          </a:stretch>
        </p:blipFill>
        <p:spPr>
          <a:xfrm>
            <a:off x="4181690" y="1511642"/>
            <a:ext cx="3828620" cy="3834716"/>
          </a:xfrm>
          <a:prstGeom prst="rect">
            <a:avLst/>
          </a:prstGeom>
        </p:spPr>
      </p:pic>
      <p:pic>
        <p:nvPicPr>
          <p:cNvPr id="6" name="Picture 5"/>
          <p:cNvPicPr>
            <a:picLocks noChangeAspect="1"/>
          </p:cNvPicPr>
          <p:nvPr/>
        </p:nvPicPr>
        <p:blipFill>
          <a:blip r:embed="rId3"/>
          <a:stretch>
            <a:fillRect/>
          </a:stretch>
        </p:blipFill>
        <p:spPr>
          <a:xfrm>
            <a:off x="4180102" y="1627466"/>
            <a:ext cx="3828620" cy="3834716"/>
          </a:xfrm>
          <a:prstGeom prst="rect">
            <a:avLst/>
          </a:prstGeom>
        </p:spPr>
      </p:pic>
      <p:pic>
        <p:nvPicPr>
          <p:cNvPr id="7" name="Picture 6"/>
          <p:cNvPicPr>
            <a:picLocks noChangeAspect="1"/>
          </p:cNvPicPr>
          <p:nvPr/>
        </p:nvPicPr>
        <p:blipFill>
          <a:blip r:embed="rId4"/>
          <a:stretch>
            <a:fillRect/>
          </a:stretch>
        </p:blipFill>
        <p:spPr>
          <a:xfrm>
            <a:off x="8409297" y="3544824"/>
            <a:ext cx="2908044" cy="2901948"/>
          </a:xfrm>
          <a:prstGeom prst="rect">
            <a:avLst/>
          </a:prstGeom>
        </p:spPr>
      </p:pic>
    </p:spTree>
    <p:extLst>
      <p:ext uri="{BB962C8B-B14F-4D97-AF65-F5344CB8AC3E}">
        <p14:creationId xmlns:p14="http://schemas.microsoft.com/office/powerpoint/2010/main" val="421911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Survey</a:t>
            </a:r>
            <a:endParaRPr lang="en-US" dirty="0">
              <a:solidFill>
                <a:srgbClr val="FFFF00"/>
              </a:solidFill>
            </a:endParaRPr>
          </a:p>
        </p:txBody>
      </p:sp>
      <p:sp>
        <p:nvSpPr>
          <p:cNvPr id="3" name="Content Placeholder 2"/>
          <p:cNvSpPr>
            <a:spLocks noGrp="1"/>
          </p:cNvSpPr>
          <p:nvPr>
            <p:ph idx="1"/>
          </p:nvPr>
        </p:nvSpPr>
        <p:spPr>
          <a:xfrm>
            <a:off x="1141413" y="1984568"/>
            <a:ext cx="9905999" cy="2766893"/>
          </a:xfrm>
        </p:spPr>
        <p:txBody>
          <a:bodyPr>
            <a:noAutofit/>
          </a:bodyPr>
          <a:lstStyle/>
          <a:p>
            <a:pPr marL="0" indent="0" algn="ctr">
              <a:buNone/>
            </a:pPr>
            <a:r>
              <a:rPr lang="en-US" sz="3200" dirty="0" smtClean="0"/>
              <a:t>Please take a few minutes to fill out the presentation survey. The surveys help improve future presentations and events.</a:t>
            </a:r>
          </a:p>
          <a:p>
            <a:pPr marL="0" indent="0" algn="ctr">
              <a:buNone/>
            </a:pPr>
            <a:r>
              <a:rPr lang="en-US" sz="3200" dirty="0" smtClean="0"/>
              <a:t>Thank You!</a:t>
            </a:r>
          </a:p>
          <a:p>
            <a:pPr marL="0" indent="0" algn="ctr">
              <a:buNone/>
            </a:pPr>
            <a:r>
              <a:rPr lang="en-US" sz="3200" dirty="0" smtClean="0">
                <a:solidFill>
                  <a:srgbClr val="FFFF00"/>
                </a:solidFill>
              </a:rPr>
              <a:t>-Family Engagement &amp; Education</a:t>
            </a:r>
            <a:endParaRPr lang="en-US" sz="32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916" y="824047"/>
            <a:ext cx="1067512" cy="1067512"/>
          </a:xfrm>
          <a:prstGeom prst="rect">
            <a:avLst/>
          </a:prstGeom>
        </p:spPr>
      </p:pic>
    </p:spTree>
    <p:extLst>
      <p:ext uri="{BB962C8B-B14F-4D97-AF65-F5344CB8AC3E}">
        <p14:creationId xmlns:p14="http://schemas.microsoft.com/office/powerpoint/2010/main" val="386033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Agenda</a:t>
            </a:r>
            <a:endParaRPr lang="en-US" dirty="0">
              <a:solidFill>
                <a:srgbClr val="FFFF00"/>
              </a:solidFill>
            </a:endParaRPr>
          </a:p>
        </p:txBody>
      </p:sp>
      <p:sp>
        <p:nvSpPr>
          <p:cNvPr id="3" name="Content Placeholder 2"/>
          <p:cNvSpPr>
            <a:spLocks noGrp="1"/>
          </p:cNvSpPr>
          <p:nvPr>
            <p:ph idx="1"/>
          </p:nvPr>
        </p:nvSpPr>
        <p:spPr>
          <a:xfrm>
            <a:off x="3216258" y="2097088"/>
            <a:ext cx="9148737" cy="4311950"/>
          </a:xfrm>
        </p:spPr>
        <p:txBody>
          <a:bodyPr numCol="2">
            <a:normAutofit/>
          </a:bodyPr>
          <a:lstStyle/>
          <a:p>
            <a:pPr marL="457200" indent="-457200">
              <a:buFont typeface="+mj-lt"/>
              <a:buAutoNum type="arabicPeriod"/>
            </a:pPr>
            <a:r>
              <a:rPr lang="en-US" sz="2800" dirty="0" smtClean="0"/>
              <a:t>Making Your Own Email</a:t>
            </a:r>
          </a:p>
          <a:p>
            <a:pPr marL="457200" indent="-457200">
              <a:buFont typeface="+mj-lt"/>
              <a:buAutoNum type="arabicPeriod"/>
            </a:pPr>
            <a:r>
              <a:rPr lang="en-US" sz="2800" dirty="0" smtClean="0"/>
              <a:t>Identifying Your Email Account</a:t>
            </a:r>
          </a:p>
          <a:p>
            <a:pPr marL="457200" indent="-457200">
              <a:buFont typeface="+mj-lt"/>
              <a:buAutoNum type="arabicPeriod"/>
            </a:pPr>
            <a:r>
              <a:rPr lang="en-US" sz="2800" dirty="0" smtClean="0"/>
              <a:t>Drafting an Email</a:t>
            </a:r>
          </a:p>
          <a:p>
            <a:pPr marL="457200" indent="-457200">
              <a:buFont typeface="+mj-lt"/>
              <a:buAutoNum type="arabicPeriod"/>
            </a:pPr>
            <a:r>
              <a:rPr lang="en-US" sz="2800" dirty="0" smtClean="0"/>
              <a:t>Sending an Email</a:t>
            </a:r>
          </a:p>
          <a:p>
            <a:pPr lvl="1">
              <a:buFontTx/>
              <a:buChar char="-"/>
            </a:pPr>
            <a:r>
              <a:rPr lang="en-US" sz="1800" dirty="0" smtClean="0"/>
              <a:t>Attachments</a:t>
            </a:r>
          </a:p>
          <a:p>
            <a:pPr marL="457200" lvl="1" indent="0">
              <a:buNone/>
            </a:pPr>
            <a:endParaRPr lang="en-US" sz="1800" dirty="0" smtClean="0"/>
          </a:p>
          <a:p>
            <a:pPr marL="457200" indent="-457200">
              <a:buFont typeface="+mj-lt"/>
              <a:buAutoNum type="arabicPeriod"/>
            </a:pPr>
            <a:r>
              <a:rPr lang="en-US" sz="2800" dirty="0" smtClean="0"/>
              <a:t>Receiving an Email</a:t>
            </a:r>
          </a:p>
          <a:p>
            <a:pPr marL="457200" indent="-457200">
              <a:buFont typeface="+mj-lt"/>
              <a:buAutoNum type="arabicPeriod"/>
            </a:pPr>
            <a:r>
              <a:rPr lang="en-US" sz="2800" dirty="0" smtClean="0"/>
              <a:t>Review</a:t>
            </a:r>
          </a:p>
          <a:p>
            <a:pPr marL="457200" indent="-457200">
              <a:buFont typeface="+mj-lt"/>
              <a:buAutoNum type="arabicPeriod"/>
            </a:pPr>
            <a:r>
              <a:rPr lang="en-US" sz="2800" dirty="0" smtClean="0"/>
              <a:t>Questions</a:t>
            </a:r>
          </a:p>
          <a:p>
            <a:pPr marL="457200" indent="-457200">
              <a:buFont typeface="+mj-lt"/>
              <a:buAutoNum type="arabicPeriod"/>
            </a:pPr>
            <a:r>
              <a:rPr lang="en-US" sz="2800" dirty="0" smtClean="0"/>
              <a:t>Survey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2746588"/>
            <a:ext cx="1845181" cy="1845181"/>
          </a:xfrm>
          <a:prstGeom prst="rect">
            <a:avLst/>
          </a:prstGeom>
        </p:spPr>
      </p:pic>
      <p:sp>
        <p:nvSpPr>
          <p:cNvPr id="5" name="TextBox 4"/>
          <p:cNvSpPr txBox="1"/>
          <p:nvPr/>
        </p:nvSpPr>
        <p:spPr>
          <a:xfrm>
            <a:off x="989888" y="4641104"/>
            <a:ext cx="3443955" cy="1200329"/>
          </a:xfrm>
          <a:prstGeom prst="rect">
            <a:avLst/>
          </a:prstGeom>
          <a:noFill/>
        </p:spPr>
        <p:txBody>
          <a:bodyPr wrap="square" rtlCol="0">
            <a:spAutoFit/>
          </a:bodyPr>
          <a:lstStyle/>
          <a:p>
            <a:r>
              <a:rPr lang="en-US" i="1" u="sng" dirty="0" smtClean="0">
                <a:solidFill>
                  <a:srgbClr val="FFFF00"/>
                </a:solidFill>
              </a:rPr>
              <a:t>Materials Needed:</a:t>
            </a:r>
          </a:p>
          <a:p>
            <a:r>
              <a:rPr lang="en-US" dirty="0" smtClean="0">
                <a:solidFill>
                  <a:srgbClr val="FFFF00"/>
                </a:solidFill>
              </a:rPr>
              <a:t>- Wi-Fi Enabled Device</a:t>
            </a:r>
          </a:p>
          <a:p>
            <a:r>
              <a:rPr lang="en-US" dirty="0" smtClean="0">
                <a:solidFill>
                  <a:srgbClr val="FFFF00"/>
                </a:solidFill>
              </a:rPr>
              <a:t>- Pencil / Pen</a:t>
            </a:r>
          </a:p>
          <a:p>
            <a:r>
              <a:rPr lang="en-US" dirty="0" smtClean="0">
                <a:solidFill>
                  <a:srgbClr val="FFFF00"/>
                </a:solidFill>
              </a:rPr>
              <a:t>- Paper</a:t>
            </a:r>
            <a:endParaRPr lang="en-US" dirty="0">
              <a:solidFill>
                <a:srgbClr val="FFFF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258" y="749011"/>
            <a:ext cx="1217585" cy="1217585"/>
          </a:xfrm>
          <a:prstGeom prst="rect">
            <a:avLst/>
          </a:prstGeom>
        </p:spPr>
      </p:pic>
    </p:spTree>
    <p:extLst>
      <p:ext uri="{BB962C8B-B14F-4D97-AF65-F5344CB8AC3E}">
        <p14:creationId xmlns:p14="http://schemas.microsoft.com/office/powerpoint/2010/main" val="424279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Making your own email</a:t>
            </a:r>
            <a:br>
              <a:rPr lang="en-US" dirty="0" smtClean="0">
                <a:solidFill>
                  <a:srgbClr val="FFFF00"/>
                </a:solidFill>
              </a:rPr>
            </a:br>
            <a:r>
              <a:rPr lang="en-US" sz="2400" dirty="0" smtClean="0">
                <a:solidFill>
                  <a:schemeClr val="tx2"/>
                </a:solidFill>
              </a:rPr>
              <a:t>Creating a Google account</a:t>
            </a:r>
            <a:endParaRPr lang="en-US" dirty="0">
              <a:solidFill>
                <a:srgbClr val="FFFF00"/>
              </a:solidFill>
            </a:endParaRPr>
          </a:p>
        </p:txBody>
      </p:sp>
      <p:pic>
        <p:nvPicPr>
          <p:cNvPr id="4" name="Content Placeholder 3"/>
          <p:cNvPicPr>
            <a:picLocks noGrp="1" noChangeAspect="1"/>
          </p:cNvPicPr>
          <p:nvPr>
            <p:ph idx="1"/>
          </p:nvPr>
        </p:nvPicPr>
        <p:blipFill rotWithShape="1">
          <a:blip r:embed="rId2"/>
          <a:srcRect l="25447" t="1958" r="25636" b="671"/>
          <a:stretch/>
        </p:blipFill>
        <p:spPr>
          <a:xfrm>
            <a:off x="2907075" y="2899953"/>
            <a:ext cx="6374674" cy="3448595"/>
          </a:xfrm>
          <a:prstGeom prst="rect">
            <a:avLst/>
          </a:prstGeom>
        </p:spPr>
      </p:pic>
      <p:sp>
        <p:nvSpPr>
          <p:cNvPr id="5" name="TextBox 4"/>
          <p:cNvSpPr txBox="1"/>
          <p:nvPr/>
        </p:nvSpPr>
        <p:spPr>
          <a:xfrm>
            <a:off x="1612143" y="2097088"/>
            <a:ext cx="8964538" cy="646331"/>
          </a:xfrm>
          <a:prstGeom prst="rect">
            <a:avLst/>
          </a:prstGeom>
          <a:noFill/>
        </p:spPr>
        <p:txBody>
          <a:bodyPr wrap="square" rtlCol="0">
            <a:spAutoFit/>
          </a:bodyPr>
          <a:lstStyle/>
          <a:p>
            <a:pPr algn="ctr"/>
            <a:r>
              <a:rPr lang="en-US" dirty="0" smtClean="0"/>
              <a:t>Start by practicing your skills from the last Module. Navigate from Google’s search page to the account log-in (pictured below). Create a new account.</a:t>
            </a:r>
            <a:endParaRPr lang="en-US" dirty="0"/>
          </a:p>
        </p:txBody>
      </p:sp>
      <p:sp>
        <p:nvSpPr>
          <p:cNvPr id="6" name="Oval 5"/>
          <p:cNvSpPr/>
          <p:nvPr/>
        </p:nvSpPr>
        <p:spPr>
          <a:xfrm>
            <a:off x="4493623" y="5195012"/>
            <a:ext cx="1058092" cy="350866"/>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cxnSp>
        <p:nvCxnSpPr>
          <p:cNvPr id="8" name="Straight Arrow Connector 7"/>
          <p:cNvCxnSpPr/>
          <p:nvPr/>
        </p:nvCxnSpPr>
        <p:spPr>
          <a:xfrm>
            <a:off x="3220299" y="4698842"/>
            <a:ext cx="1273324" cy="58966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895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Making your own email</a:t>
            </a:r>
            <a:br>
              <a:rPr lang="en-US" dirty="0" smtClean="0">
                <a:solidFill>
                  <a:srgbClr val="FFFF00"/>
                </a:solidFill>
              </a:rPr>
            </a:br>
            <a:r>
              <a:rPr lang="en-US" sz="2400" dirty="0" smtClean="0">
                <a:solidFill>
                  <a:schemeClr val="tx2"/>
                </a:solidFill>
              </a:rPr>
              <a:t>Entering your account information</a:t>
            </a:r>
            <a:endParaRPr lang="en-US" dirty="0">
              <a:solidFill>
                <a:srgbClr val="FFFF00"/>
              </a:solidFill>
            </a:endParaRPr>
          </a:p>
        </p:txBody>
      </p:sp>
      <p:pic>
        <p:nvPicPr>
          <p:cNvPr id="4" name="Content Placeholder 3"/>
          <p:cNvPicPr>
            <a:picLocks noGrp="1" noChangeAspect="1"/>
          </p:cNvPicPr>
          <p:nvPr>
            <p:ph idx="1"/>
          </p:nvPr>
        </p:nvPicPr>
        <p:blipFill rotWithShape="1">
          <a:blip r:embed="rId2"/>
          <a:srcRect l="15820" t="554" r="21389"/>
          <a:stretch/>
        </p:blipFill>
        <p:spPr>
          <a:xfrm>
            <a:off x="2534194" y="2830602"/>
            <a:ext cx="6936377" cy="3541712"/>
          </a:xfrm>
          <a:prstGeom prst="rect">
            <a:avLst/>
          </a:prstGeom>
        </p:spPr>
      </p:pic>
      <p:sp>
        <p:nvSpPr>
          <p:cNvPr id="6" name="TextBox 5"/>
          <p:cNvSpPr txBox="1"/>
          <p:nvPr/>
        </p:nvSpPr>
        <p:spPr>
          <a:xfrm>
            <a:off x="1331638" y="1907272"/>
            <a:ext cx="9525548" cy="923330"/>
          </a:xfrm>
          <a:prstGeom prst="rect">
            <a:avLst/>
          </a:prstGeom>
          <a:noFill/>
        </p:spPr>
        <p:txBody>
          <a:bodyPr wrap="square" rtlCol="0">
            <a:spAutoFit/>
          </a:bodyPr>
          <a:lstStyle/>
          <a:p>
            <a:pPr algn="ctr"/>
            <a:r>
              <a:rPr lang="en-US" dirty="0" smtClean="0"/>
              <a:t>Fill in all the information they are asking for. When selecting your email address remember it will be public and everyone will be able to see what you choose. Select a password that is unique to you and that you will be able to easily remember.</a:t>
            </a:r>
            <a:endParaRPr lang="en-US" dirty="0"/>
          </a:p>
        </p:txBody>
      </p:sp>
    </p:spTree>
    <p:extLst>
      <p:ext uri="{BB962C8B-B14F-4D97-AF65-F5344CB8AC3E}">
        <p14:creationId xmlns:p14="http://schemas.microsoft.com/office/powerpoint/2010/main" val="3845181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Identifying your email account</a:t>
            </a:r>
            <a:endParaRPr lang="en-US"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2329137" y="2813510"/>
            <a:ext cx="7530550" cy="3541712"/>
          </a:xfrm>
          <a:prstGeom prst="rect">
            <a:avLst/>
          </a:prstGeom>
        </p:spPr>
      </p:pic>
      <p:sp>
        <p:nvSpPr>
          <p:cNvPr id="5" name="TextBox 4"/>
          <p:cNvSpPr txBox="1"/>
          <p:nvPr/>
        </p:nvSpPr>
        <p:spPr>
          <a:xfrm>
            <a:off x="1529697" y="1828800"/>
            <a:ext cx="9297824" cy="923330"/>
          </a:xfrm>
          <a:prstGeom prst="rect">
            <a:avLst/>
          </a:prstGeom>
          <a:noFill/>
        </p:spPr>
        <p:txBody>
          <a:bodyPr wrap="square" rtlCol="0">
            <a:spAutoFit/>
          </a:bodyPr>
          <a:lstStyle/>
          <a:p>
            <a:pPr algn="ctr"/>
            <a:r>
              <a:rPr lang="en-US" dirty="0" smtClean="0"/>
              <a:t>Your email will have different “boxes” on the left corner that help keep your emails organized. When receiving or sending an email they will automatically be placed in a box and you can  move them around using whatever system works best for you.</a:t>
            </a:r>
            <a:endParaRPr lang="en-US" dirty="0"/>
          </a:p>
        </p:txBody>
      </p:sp>
      <p:sp>
        <p:nvSpPr>
          <p:cNvPr id="3" name="Oval 2"/>
          <p:cNvSpPr/>
          <p:nvPr/>
        </p:nvSpPr>
        <p:spPr>
          <a:xfrm>
            <a:off x="2191265" y="3410474"/>
            <a:ext cx="1037967" cy="121096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6461" y="3962412"/>
            <a:ext cx="1589903" cy="830997"/>
          </a:xfrm>
          <a:prstGeom prst="rect">
            <a:avLst/>
          </a:prstGeom>
          <a:noFill/>
        </p:spPr>
        <p:txBody>
          <a:bodyPr wrap="square" rtlCol="0">
            <a:spAutoFit/>
          </a:bodyPr>
          <a:lstStyle/>
          <a:p>
            <a:r>
              <a:rPr lang="en-US" sz="1200" dirty="0" smtClean="0"/>
              <a:t>The boxes emails get separated into.</a:t>
            </a:r>
          </a:p>
          <a:p>
            <a:r>
              <a:rPr lang="en-US" sz="1200" dirty="0" smtClean="0"/>
              <a:t>*User can create custom email boxes</a:t>
            </a:r>
          </a:p>
        </p:txBody>
      </p:sp>
      <p:cxnSp>
        <p:nvCxnSpPr>
          <p:cNvPr id="8" name="Straight Arrow Connector 7"/>
          <p:cNvCxnSpPr/>
          <p:nvPr/>
        </p:nvCxnSpPr>
        <p:spPr>
          <a:xfrm flipV="1">
            <a:off x="1688757" y="3962412"/>
            <a:ext cx="741405" cy="444831"/>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9" name="Oval 8"/>
          <p:cNvSpPr/>
          <p:nvPr/>
        </p:nvSpPr>
        <p:spPr>
          <a:xfrm>
            <a:off x="2347783" y="3151386"/>
            <a:ext cx="724930" cy="39541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6461" y="2993946"/>
            <a:ext cx="1548713" cy="461665"/>
          </a:xfrm>
          <a:prstGeom prst="rect">
            <a:avLst/>
          </a:prstGeom>
          <a:noFill/>
        </p:spPr>
        <p:txBody>
          <a:bodyPr wrap="square" rtlCol="0">
            <a:spAutoFit/>
          </a:bodyPr>
          <a:lstStyle/>
          <a:p>
            <a:r>
              <a:rPr lang="en-US" sz="1200" dirty="0" smtClean="0"/>
              <a:t>Click “Compose” to start a new email</a:t>
            </a:r>
            <a:endParaRPr lang="en-US" sz="1200" dirty="0"/>
          </a:p>
        </p:txBody>
      </p:sp>
      <p:cxnSp>
        <p:nvCxnSpPr>
          <p:cNvPr id="12" name="Straight Arrow Connector 11"/>
          <p:cNvCxnSpPr/>
          <p:nvPr/>
        </p:nvCxnSpPr>
        <p:spPr>
          <a:xfrm>
            <a:off x="1688757" y="3224778"/>
            <a:ext cx="939113" cy="124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594228" y="3435197"/>
            <a:ext cx="5000368" cy="6507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293650" y="3151386"/>
            <a:ext cx="1610026" cy="646331"/>
          </a:xfrm>
          <a:prstGeom prst="rect">
            <a:avLst/>
          </a:prstGeom>
          <a:noFill/>
        </p:spPr>
        <p:txBody>
          <a:bodyPr wrap="square" rtlCol="0">
            <a:spAutoFit/>
          </a:bodyPr>
          <a:lstStyle/>
          <a:p>
            <a:r>
              <a:rPr lang="en-US" sz="1200" dirty="0" smtClean="0"/>
              <a:t>This is a new email. Incoming emails will be displayed here</a:t>
            </a:r>
            <a:endParaRPr lang="en-US" sz="1200" dirty="0"/>
          </a:p>
        </p:txBody>
      </p:sp>
      <p:cxnSp>
        <p:nvCxnSpPr>
          <p:cNvPr id="16" name="Straight Arrow Connector 15"/>
          <p:cNvCxnSpPr/>
          <p:nvPr/>
        </p:nvCxnSpPr>
        <p:spPr>
          <a:xfrm flipH="1">
            <a:off x="6178609" y="3455611"/>
            <a:ext cx="4046075" cy="210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84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Exploring your new email</a:t>
            </a:r>
            <a:endParaRPr lang="en-US" dirty="0">
              <a:solidFill>
                <a:srgbClr val="FFFF00"/>
              </a:solidFill>
            </a:endParaRPr>
          </a:p>
        </p:txBody>
      </p:sp>
      <p:sp>
        <p:nvSpPr>
          <p:cNvPr id="3" name="Content Placeholder 2"/>
          <p:cNvSpPr>
            <a:spLocks noGrp="1"/>
          </p:cNvSpPr>
          <p:nvPr>
            <p:ph idx="1"/>
          </p:nvPr>
        </p:nvSpPr>
        <p:spPr>
          <a:xfrm>
            <a:off x="1141410" y="1907201"/>
            <a:ext cx="9905999" cy="3541714"/>
          </a:xfrm>
        </p:spPr>
        <p:txBody>
          <a:bodyPr>
            <a:normAutofit/>
          </a:bodyPr>
          <a:lstStyle/>
          <a:p>
            <a:pPr marL="0" indent="0" algn="ctr">
              <a:buNone/>
            </a:pPr>
            <a:r>
              <a:rPr lang="en-US" sz="3600" dirty="0" smtClean="0"/>
              <a:t>Take a few minutes to explore your new email and click around! Write down questions you may want to ask at the end. We will talk about writing and sending an email shortly!</a:t>
            </a:r>
            <a:endParaRPr lang="en-US" sz="3600" dirty="0"/>
          </a:p>
        </p:txBody>
      </p:sp>
      <p:pic>
        <p:nvPicPr>
          <p:cNvPr id="5" name="Picture 4" descr="6.1 – Fuels for Locomotion – Introductory Animal Physi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839" y="4020344"/>
            <a:ext cx="2857143" cy="2857143"/>
          </a:xfrm>
          <a:prstGeom prst="rect">
            <a:avLst/>
          </a:prstGeom>
        </p:spPr>
      </p:pic>
    </p:spTree>
    <p:extLst>
      <p:ext uri="{BB962C8B-B14F-4D97-AF65-F5344CB8AC3E}">
        <p14:creationId xmlns:p14="http://schemas.microsoft.com/office/powerpoint/2010/main" val="141432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Drafting an email</a:t>
            </a:r>
            <a:endParaRPr lang="en-US"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2465763" y="2776709"/>
            <a:ext cx="7257297" cy="3541712"/>
          </a:xfrm>
          <a:prstGeom prst="rect">
            <a:avLst/>
          </a:prstGeom>
        </p:spPr>
      </p:pic>
      <p:sp>
        <p:nvSpPr>
          <p:cNvPr id="5" name="TextBox 4"/>
          <p:cNvSpPr txBox="1"/>
          <p:nvPr/>
        </p:nvSpPr>
        <p:spPr>
          <a:xfrm>
            <a:off x="1382368" y="1790567"/>
            <a:ext cx="9424086" cy="646331"/>
          </a:xfrm>
          <a:prstGeom prst="rect">
            <a:avLst/>
          </a:prstGeom>
          <a:noFill/>
        </p:spPr>
        <p:txBody>
          <a:bodyPr wrap="square" rtlCol="0">
            <a:spAutoFit/>
          </a:bodyPr>
          <a:lstStyle/>
          <a:p>
            <a:pPr algn="ctr"/>
            <a:r>
              <a:rPr lang="en-US" dirty="0" smtClean="0"/>
              <a:t>Click the “Compose” button to start a new email. You will enter the email address of whomever you are emailing along with a subject line so they know what the email is about.</a:t>
            </a:r>
            <a:endParaRPr lang="en-US" dirty="0"/>
          </a:p>
        </p:txBody>
      </p:sp>
      <p:sp>
        <p:nvSpPr>
          <p:cNvPr id="6" name="Oval 5"/>
          <p:cNvSpPr/>
          <p:nvPr/>
        </p:nvSpPr>
        <p:spPr>
          <a:xfrm>
            <a:off x="2391623" y="2998573"/>
            <a:ext cx="656378" cy="3459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4677" y="2911601"/>
            <a:ext cx="1713471" cy="276999"/>
          </a:xfrm>
          <a:prstGeom prst="rect">
            <a:avLst/>
          </a:prstGeom>
          <a:noFill/>
        </p:spPr>
        <p:txBody>
          <a:bodyPr wrap="square" rtlCol="0">
            <a:spAutoFit/>
          </a:bodyPr>
          <a:lstStyle/>
          <a:p>
            <a:r>
              <a:rPr lang="en-US" sz="1200" dirty="0" smtClean="0"/>
              <a:t>Compose Button</a:t>
            </a:r>
            <a:endParaRPr lang="en-US" sz="1200" dirty="0"/>
          </a:p>
        </p:txBody>
      </p:sp>
      <p:cxnSp>
        <p:nvCxnSpPr>
          <p:cNvPr id="9" name="Straight Arrow Connector 8"/>
          <p:cNvCxnSpPr/>
          <p:nvPr/>
        </p:nvCxnSpPr>
        <p:spPr>
          <a:xfrm>
            <a:off x="1382368" y="2998573"/>
            <a:ext cx="1337444" cy="172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928022" y="4003589"/>
            <a:ext cx="1449859" cy="54397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190675" y="3050100"/>
            <a:ext cx="1572957" cy="646331"/>
          </a:xfrm>
          <a:prstGeom prst="rect">
            <a:avLst/>
          </a:prstGeom>
          <a:noFill/>
        </p:spPr>
        <p:txBody>
          <a:bodyPr wrap="square" rtlCol="0">
            <a:spAutoFit/>
          </a:bodyPr>
          <a:lstStyle/>
          <a:p>
            <a:r>
              <a:rPr lang="en-US" sz="1200" dirty="0" smtClean="0"/>
              <a:t>“To” line where the recipient’s email address is typed</a:t>
            </a:r>
            <a:endParaRPr lang="en-US" sz="1200" dirty="0"/>
          </a:p>
        </p:txBody>
      </p:sp>
      <p:sp>
        <p:nvSpPr>
          <p:cNvPr id="14" name="TextBox 13"/>
          <p:cNvSpPr txBox="1"/>
          <p:nvPr/>
        </p:nvSpPr>
        <p:spPr>
          <a:xfrm>
            <a:off x="10305535" y="4275577"/>
            <a:ext cx="1458097" cy="646331"/>
          </a:xfrm>
          <a:prstGeom prst="rect">
            <a:avLst/>
          </a:prstGeom>
          <a:noFill/>
        </p:spPr>
        <p:txBody>
          <a:bodyPr wrap="square" rtlCol="0">
            <a:spAutoFit/>
          </a:bodyPr>
          <a:lstStyle/>
          <a:p>
            <a:r>
              <a:rPr lang="en-US" sz="1200" dirty="0" smtClean="0"/>
              <a:t>“Subject” line where the emails title is written</a:t>
            </a:r>
            <a:endParaRPr lang="en-US" sz="1200" dirty="0"/>
          </a:p>
        </p:txBody>
      </p:sp>
      <p:cxnSp>
        <p:nvCxnSpPr>
          <p:cNvPr id="16" name="Straight Arrow Connector 15"/>
          <p:cNvCxnSpPr>
            <a:stCxn id="13" idx="1"/>
          </p:cNvCxnSpPr>
          <p:nvPr/>
        </p:nvCxnSpPr>
        <p:spPr>
          <a:xfrm flipH="1">
            <a:off x="7414054" y="3373266"/>
            <a:ext cx="2776621" cy="828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flipH="1" flipV="1">
            <a:off x="7504670" y="4382530"/>
            <a:ext cx="2800865" cy="216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32541" y="5173362"/>
            <a:ext cx="1540475" cy="461665"/>
          </a:xfrm>
          <a:prstGeom prst="rect">
            <a:avLst/>
          </a:prstGeom>
          <a:noFill/>
        </p:spPr>
        <p:txBody>
          <a:bodyPr wrap="square" rtlCol="0">
            <a:spAutoFit/>
          </a:bodyPr>
          <a:lstStyle/>
          <a:p>
            <a:r>
              <a:rPr lang="en-US" sz="1200" dirty="0" smtClean="0"/>
              <a:t>Email body where the message is written</a:t>
            </a:r>
            <a:endParaRPr lang="en-US" sz="1200" dirty="0"/>
          </a:p>
        </p:txBody>
      </p:sp>
      <p:sp>
        <p:nvSpPr>
          <p:cNvPr id="20" name="TextBox 19"/>
          <p:cNvSpPr txBox="1"/>
          <p:nvPr/>
        </p:nvSpPr>
        <p:spPr>
          <a:xfrm>
            <a:off x="9070329" y="6340021"/>
            <a:ext cx="2240692" cy="461665"/>
          </a:xfrm>
          <a:prstGeom prst="rect">
            <a:avLst/>
          </a:prstGeom>
          <a:noFill/>
        </p:spPr>
        <p:txBody>
          <a:bodyPr wrap="square" rtlCol="0">
            <a:spAutoFit/>
          </a:bodyPr>
          <a:lstStyle/>
          <a:p>
            <a:r>
              <a:rPr lang="en-US" sz="1200" dirty="0" smtClean="0"/>
              <a:t>Press the “Send” button once you are done typing your email</a:t>
            </a:r>
            <a:endParaRPr lang="en-US" sz="1200" dirty="0"/>
          </a:p>
        </p:txBody>
      </p:sp>
      <p:cxnSp>
        <p:nvCxnSpPr>
          <p:cNvPr id="22" name="Straight Arrow Connector 21"/>
          <p:cNvCxnSpPr>
            <a:stCxn id="19" idx="1"/>
          </p:cNvCxnSpPr>
          <p:nvPr/>
        </p:nvCxnSpPr>
        <p:spPr>
          <a:xfrm flipH="1" flipV="1">
            <a:off x="8204886" y="5284842"/>
            <a:ext cx="1927655" cy="119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1"/>
          </p:cNvCxnSpPr>
          <p:nvPr/>
        </p:nvCxnSpPr>
        <p:spPr>
          <a:xfrm flipH="1" flipV="1">
            <a:off x="7414054" y="6209646"/>
            <a:ext cx="1656275" cy="361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99870" y="6055686"/>
            <a:ext cx="453081" cy="2883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90486" y="4887396"/>
            <a:ext cx="1968844" cy="7476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975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Sending an Email</a:t>
            </a:r>
            <a:endParaRPr lang="en-US"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2465763" y="2603715"/>
            <a:ext cx="7257297" cy="3541712"/>
          </a:xfrm>
          <a:prstGeom prst="rect">
            <a:avLst/>
          </a:prstGeom>
        </p:spPr>
      </p:pic>
      <p:sp>
        <p:nvSpPr>
          <p:cNvPr id="5" name="TextBox 4"/>
          <p:cNvSpPr txBox="1"/>
          <p:nvPr/>
        </p:nvSpPr>
        <p:spPr>
          <a:xfrm>
            <a:off x="1613027" y="1773922"/>
            <a:ext cx="8962767" cy="646331"/>
          </a:xfrm>
          <a:prstGeom prst="rect">
            <a:avLst/>
          </a:prstGeom>
          <a:noFill/>
        </p:spPr>
        <p:txBody>
          <a:bodyPr wrap="square" rtlCol="0">
            <a:spAutoFit/>
          </a:bodyPr>
          <a:lstStyle/>
          <a:p>
            <a:pPr algn="ctr"/>
            <a:r>
              <a:rPr lang="en-US" dirty="0" smtClean="0"/>
              <a:t>Just like a normal letter in the mail, you can add (attach) pictures, videos, </a:t>
            </a:r>
            <a:r>
              <a:rPr lang="en-US" dirty="0" err="1" smtClean="0"/>
              <a:t>weblinks</a:t>
            </a:r>
            <a:r>
              <a:rPr lang="en-US" dirty="0" smtClean="0"/>
              <a:t>, and other items to an email to send to someone.</a:t>
            </a:r>
            <a:endParaRPr lang="en-US" dirty="0"/>
          </a:p>
        </p:txBody>
      </p:sp>
      <p:sp>
        <p:nvSpPr>
          <p:cNvPr id="6" name="Oval 5"/>
          <p:cNvSpPr/>
          <p:nvPr/>
        </p:nvSpPr>
        <p:spPr>
          <a:xfrm>
            <a:off x="2850292" y="2832363"/>
            <a:ext cx="675503" cy="4201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641492" y="2776151"/>
            <a:ext cx="683740" cy="4763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98573" y="5758249"/>
            <a:ext cx="527222" cy="2883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82097" y="5593492"/>
            <a:ext cx="2636108" cy="1565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25795" y="5795319"/>
            <a:ext cx="1029729" cy="2141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26011" y="3435954"/>
            <a:ext cx="3772930" cy="165091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83362" y="5750011"/>
            <a:ext cx="247135" cy="2512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6605" y="2566474"/>
            <a:ext cx="1655806" cy="461665"/>
          </a:xfrm>
          <a:prstGeom prst="rect">
            <a:avLst/>
          </a:prstGeom>
          <a:noFill/>
        </p:spPr>
        <p:txBody>
          <a:bodyPr wrap="square" rtlCol="0">
            <a:spAutoFit/>
          </a:bodyPr>
          <a:lstStyle/>
          <a:p>
            <a:pPr marL="285750" indent="-285750">
              <a:buFontTx/>
              <a:buChar char="-"/>
            </a:pPr>
            <a:r>
              <a:rPr lang="en-US" sz="1200" dirty="0" smtClean="0"/>
              <a:t>To Line</a:t>
            </a:r>
          </a:p>
          <a:p>
            <a:pPr marL="285750" indent="-285750">
              <a:buFontTx/>
              <a:buChar char="-"/>
            </a:pPr>
            <a:r>
              <a:rPr lang="en-US" sz="1200" dirty="0" smtClean="0"/>
              <a:t>Subject Line</a:t>
            </a:r>
            <a:endParaRPr lang="en-US" sz="1200" dirty="0"/>
          </a:p>
        </p:txBody>
      </p:sp>
      <p:sp>
        <p:nvSpPr>
          <p:cNvPr id="14" name="TextBox 13"/>
          <p:cNvSpPr txBox="1"/>
          <p:nvPr/>
        </p:nvSpPr>
        <p:spPr>
          <a:xfrm>
            <a:off x="9827741" y="2603715"/>
            <a:ext cx="1441621" cy="461665"/>
          </a:xfrm>
          <a:prstGeom prst="rect">
            <a:avLst/>
          </a:prstGeom>
          <a:noFill/>
        </p:spPr>
        <p:txBody>
          <a:bodyPr wrap="square" rtlCol="0">
            <a:spAutoFit/>
          </a:bodyPr>
          <a:lstStyle/>
          <a:p>
            <a:pPr marL="285750" indent="-285750">
              <a:buFontTx/>
              <a:buChar char="-"/>
            </a:pPr>
            <a:r>
              <a:rPr lang="en-US" sz="1200" dirty="0" smtClean="0"/>
              <a:t>CC Line</a:t>
            </a:r>
          </a:p>
          <a:p>
            <a:pPr marL="285750" indent="-285750">
              <a:buFontTx/>
              <a:buChar char="-"/>
            </a:pPr>
            <a:r>
              <a:rPr lang="en-US" sz="1200" dirty="0" smtClean="0"/>
              <a:t>BCC Line</a:t>
            </a:r>
            <a:endParaRPr lang="en-US" sz="1200" dirty="0"/>
          </a:p>
        </p:txBody>
      </p:sp>
      <p:sp>
        <p:nvSpPr>
          <p:cNvPr id="15" name="TextBox 14"/>
          <p:cNvSpPr txBox="1"/>
          <p:nvPr/>
        </p:nvSpPr>
        <p:spPr>
          <a:xfrm>
            <a:off x="10033686" y="3855308"/>
            <a:ext cx="1359244" cy="276999"/>
          </a:xfrm>
          <a:prstGeom prst="rect">
            <a:avLst/>
          </a:prstGeom>
          <a:noFill/>
        </p:spPr>
        <p:txBody>
          <a:bodyPr wrap="square" rtlCol="0">
            <a:spAutoFit/>
          </a:bodyPr>
          <a:lstStyle/>
          <a:p>
            <a:r>
              <a:rPr lang="en-US" sz="1200" dirty="0" smtClean="0"/>
              <a:t>Email Body</a:t>
            </a:r>
            <a:endParaRPr lang="en-US" sz="1200" dirty="0"/>
          </a:p>
        </p:txBody>
      </p:sp>
      <p:sp>
        <p:nvSpPr>
          <p:cNvPr id="16" name="TextBox 15"/>
          <p:cNvSpPr txBox="1"/>
          <p:nvPr/>
        </p:nvSpPr>
        <p:spPr>
          <a:xfrm>
            <a:off x="9905497" y="5758249"/>
            <a:ext cx="1141914" cy="276999"/>
          </a:xfrm>
          <a:prstGeom prst="rect">
            <a:avLst/>
          </a:prstGeom>
          <a:noFill/>
        </p:spPr>
        <p:txBody>
          <a:bodyPr wrap="square" rtlCol="0">
            <a:spAutoFit/>
          </a:bodyPr>
          <a:lstStyle/>
          <a:p>
            <a:r>
              <a:rPr lang="en-US" sz="1200" dirty="0" smtClean="0"/>
              <a:t>Trash/Delete</a:t>
            </a:r>
            <a:endParaRPr lang="en-US" sz="1200" dirty="0"/>
          </a:p>
        </p:txBody>
      </p:sp>
      <p:sp>
        <p:nvSpPr>
          <p:cNvPr id="17" name="TextBox 16"/>
          <p:cNvSpPr txBox="1"/>
          <p:nvPr/>
        </p:nvSpPr>
        <p:spPr>
          <a:xfrm>
            <a:off x="963827" y="4456670"/>
            <a:ext cx="1501936" cy="276999"/>
          </a:xfrm>
          <a:prstGeom prst="rect">
            <a:avLst/>
          </a:prstGeom>
          <a:noFill/>
        </p:spPr>
        <p:txBody>
          <a:bodyPr wrap="square" rtlCol="0">
            <a:spAutoFit/>
          </a:bodyPr>
          <a:lstStyle/>
          <a:p>
            <a:r>
              <a:rPr lang="en-US" sz="1200" dirty="0" smtClean="0"/>
              <a:t>Text Formatting</a:t>
            </a:r>
            <a:endParaRPr lang="en-US" sz="1200" dirty="0"/>
          </a:p>
        </p:txBody>
      </p:sp>
      <p:sp>
        <p:nvSpPr>
          <p:cNvPr id="18" name="TextBox 17"/>
          <p:cNvSpPr txBox="1"/>
          <p:nvPr/>
        </p:nvSpPr>
        <p:spPr>
          <a:xfrm>
            <a:off x="1141413" y="5329881"/>
            <a:ext cx="1324350" cy="276999"/>
          </a:xfrm>
          <a:prstGeom prst="rect">
            <a:avLst/>
          </a:prstGeom>
          <a:noFill/>
        </p:spPr>
        <p:txBody>
          <a:bodyPr wrap="square" rtlCol="0">
            <a:spAutoFit/>
          </a:bodyPr>
          <a:lstStyle/>
          <a:p>
            <a:r>
              <a:rPr lang="en-US" sz="1200" dirty="0" smtClean="0"/>
              <a:t>Send Button</a:t>
            </a:r>
            <a:endParaRPr lang="en-US" sz="1200" dirty="0"/>
          </a:p>
        </p:txBody>
      </p:sp>
      <p:sp>
        <p:nvSpPr>
          <p:cNvPr id="19" name="TextBox 18"/>
          <p:cNvSpPr txBox="1"/>
          <p:nvPr/>
        </p:nvSpPr>
        <p:spPr>
          <a:xfrm>
            <a:off x="5145002" y="6204635"/>
            <a:ext cx="1324350" cy="276999"/>
          </a:xfrm>
          <a:prstGeom prst="rect">
            <a:avLst/>
          </a:prstGeom>
          <a:noFill/>
        </p:spPr>
        <p:txBody>
          <a:bodyPr wrap="square" rtlCol="0">
            <a:spAutoFit/>
          </a:bodyPr>
          <a:lstStyle/>
          <a:p>
            <a:r>
              <a:rPr lang="en-US" sz="1200" dirty="0" smtClean="0"/>
              <a:t>Attachments</a:t>
            </a:r>
            <a:endParaRPr lang="en-US" sz="1200" dirty="0"/>
          </a:p>
        </p:txBody>
      </p:sp>
      <p:cxnSp>
        <p:nvCxnSpPr>
          <p:cNvPr id="21" name="Straight Arrow Connector 20"/>
          <p:cNvCxnSpPr>
            <a:stCxn id="19" idx="1"/>
          </p:cNvCxnSpPr>
          <p:nvPr/>
        </p:nvCxnSpPr>
        <p:spPr>
          <a:xfrm flipH="1" flipV="1">
            <a:off x="4151870" y="5919104"/>
            <a:ext cx="993132" cy="42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049929" y="5466065"/>
            <a:ext cx="1134613" cy="430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092411" y="4633826"/>
            <a:ext cx="1515762" cy="993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96839" y="2773155"/>
            <a:ext cx="1600171" cy="197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1"/>
          </p:cNvCxnSpPr>
          <p:nvPr/>
        </p:nvCxnSpPr>
        <p:spPr>
          <a:xfrm flipH="1">
            <a:off x="8983362" y="2834548"/>
            <a:ext cx="844379" cy="192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1"/>
          </p:cNvCxnSpPr>
          <p:nvPr/>
        </p:nvCxnSpPr>
        <p:spPr>
          <a:xfrm flipH="1">
            <a:off x="6409038" y="3993808"/>
            <a:ext cx="3624648" cy="321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1"/>
          </p:cNvCxnSpPr>
          <p:nvPr/>
        </p:nvCxnSpPr>
        <p:spPr>
          <a:xfrm flipH="1" flipV="1">
            <a:off x="9106929" y="5876793"/>
            <a:ext cx="798568" cy="19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31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Sending an Email</a:t>
            </a:r>
            <a:r>
              <a:rPr lang="en-US" dirty="0" smtClean="0"/>
              <a:t/>
            </a:r>
            <a:br>
              <a:rPr lang="en-US" dirty="0" smtClean="0"/>
            </a:br>
            <a:r>
              <a:rPr lang="en-US" sz="2400" dirty="0" smtClean="0">
                <a:solidFill>
                  <a:schemeClr val="tx2"/>
                </a:solidFill>
              </a:rPr>
              <a:t>Definitions</a:t>
            </a:r>
            <a:endParaRPr lang="en-US" sz="2400" dirty="0">
              <a:solidFill>
                <a:schemeClr val="tx2"/>
              </a:solidFill>
            </a:endParaRPr>
          </a:p>
        </p:txBody>
      </p:sp>
      <p:sp>
        <p:nvSpPr>
          <p:cNvPr id="3" name="Content Placeholder 2"/>
          <p:cNvSpPr>
            <a:spLocks noGrp="1"/>
          </p:cNvSpPr>
          <p:nvPr>
            <p:ph idx="1"/>
          </p:nvPr>
        </p:nvSpPr>
        <p:spPr>
          <a:xfrm>
            <a:off x="1141412" y="2249487"/>
            <a:ext cx="9905999" cy="2715620"/>
          </a:xfrm>
        </p:spPr>
        <p:txBody>
          <a:bodyPr>
            <a:normAutofit fontScale="85000" lnSpcReduction="10000"/>
          </a:bodyPr>
          <a:lstStyle/>
          <a:p>
            <a:r>
              <a:rPr lang="en-US" i="1" u="sng" dirty="0" smtClean="0"/>
              <a:t>Attachments</a:t>
            </a:r>
            <a:r>
              <a:rPr lang="en-US" dirty="0" smtClean="0"/>
              <a:t> – Multimedia that can be sent to other people (ex. pictures, videos, PDFs, etc.)</a:t>
            </a:r>
          </a:p>
          <a:p>
            <a:r>
              <a:rPr lang="en-US" i="1" u="sng" dirty="0" smtClean="0">
                <a:solidFill>
                  <a:srgbClr val="FFFF00"/>
                </a:solidFill>
              </a:rPr>
              <a:t>BCC (Blind Carbon-Copy) </a:t>
            </a:r>
            <a:r>
              <a:rPr lang="en-US" dirty="0" smtClean="0">
                <a:solidFill>
                  <a:srgbClr val="FFFF00"/>
                </a:solidFill>
              </a:rPr>
              <a:t>– Adding an email recipient that will be invisible to other recipients</a:t>
            </a:r>
          </a:p>
          <a:p>
            <a:r>
              <a:rPr lang="en-US" i="1" u="sng" dirty="0" smtClean="0"/>
              <a:t>CC (Carbon-Copy) </a:t>
            </a:r>
            <a:r>
              <a:rPr lang="en-US" dirty="0" smtClean="0"/>
              <a:t>– Sending a copy of the email to someone who is not the main recipient</a:t>
            </a:r>
          </a:p>
          <a:p>
            <a:r>
              <a:rPr lang="en-US" i="1" u="sng" dirty="0" smtClean="0">
                <a:solidFill>
                  <a:srgbClr val="FFFF00"/>
                </a:solidFill>
              </a:rPr>
              <a:t>Email Body </a:t>
            </a:r>
            <a:r>
              <a:rPr lang="en-US" dirty="0" smtClean="0">
                <a:solidFill>
                  <a:srgbClr val="FFFF00"/>
                </a:solidFill>
              </a:rPr>
              <a:t>– The main part of the email that has all the information and is written by the sender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46" y="923258"/>
            <a:ext cx="873182" cy="8643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823" y="4389875"/>
            <a:ext cx="1601176" cy="16011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922" y="4389875"/>
            <a:ext cx="2234199" cy="16011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452" y="4389875"/>
            <a:ext cx="2094872" cy="1601176"/>
          </a:xfrm>
          <a:prstGeom prst="rect">
            <a:avLst/>
          </a:prstGeom>
        </p:spPr>
      </p:pic>
    </p:spTree>
    <p:extLst>
      <p:ext uri="{BB962C8B-B14F-4D97-AF65-F5344CB8AC3E}">
        <p14:creationId xmlns:p14="http://schemas.microsoft.com/office/powerpoint/2010/main" val="2990288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ch Them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Tech Theme" id="{760B667E-7049-4951-BCF2-E365D72A7240}" vid="{60B6ECD1-4AD0-4165-A233-E240BD5DD0A3}"/>
    </a:ext>
  </a:extLst>
</a:theme>
</file>

<file path=docProps/app.xml><?xml version="1.0" encoding="utf-8"?>
<Properties xmlns="http://schemas.openxmlformats.org/officeDocument/2006/extended-properties" xmlns:vt="http://schemas.openxmlformats.org/officeDocument/2006/docPropsVTypes">
  <Template/>
  <TotalTime>390</TotalTime>
  <Words>612</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Tw Cen MT</vt:lpstr>
      <vt:lpstr>Tech Theme</vt:lpstr>
      <vt:lpstr>Tech for Parents Module 4</vt:lpstr>
      <vt:lpstr>Agenda</vt:lpstr>
      <vt:lpstr>Making your own email Creating a Google account</vt:lpstr>
      <vt:lpstr>Making your own email Entering your account information</vt:lpstr>
      <vt:lpstr>Identifying your email account</vt:lpstr>
      <vt:lpstr>Exploring your new email</vt:lpstr>
      <vt:lpstr>Drafting an email</vt:lpstr>
      <vt:lpstr>Sending an Email</vt:lpstr>
      <vt:lpstr>Sending an Email Definitions</vt:lpstr>
      <vt:lpstr>Sending an Email Definitions</vt:lpstr>
      <vt:lpstr>Receiving an Email</vt:lpstr>
      <vt:lpstr>Questions</vt:lpstr>
      <vt:lpstr>Review</vt:lpstr>
      <vt:lpstr>Survey</vt:lpstr>
    </vt:vector>
  </TitlesOfParts>
  <Company>Stockton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for Parents Module 4</dc:title>
  <dc:creator>isadmin</dc:creator>
  <cp:lastModifiedBy>Dara Dalmau</cp:lastModifiedBy>
  <cp:revision>25</cp:revision>
  <dcterms:created xsi:type="dcterms:W3CDTF">2020-08-31T19:59:32Z</dcterms:created>
  <dcterms:modified xsi:type="dcterms:W3CDTF">2020-12-04T23:59:02Z</dcterms:modified>
</cp:coreProperties>
</file>