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7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8/27/2016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8/27/2016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8/27/2016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8/27/2016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8/27/2016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8/27/2016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8/27/2016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8/27/2016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8/27/2016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8/27/2016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8/27/2016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8/27/2016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8/27/2016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8/27/2016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8/27/2016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8/27/2016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8/27/2016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8/27/2016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127276"/>
            <a:ext cx="8825658" cy="2677648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LESSON 1-2 </a:t>
            </a:r>
            <a:br>
              <a:rPr lang="en-US" dirty="0">
                <a:latin typeface="Comic Sans MS" panose="030F0702030302020204" pitchFamily="66" charset="0"/>
              </a:rPr>
            </a:br>
            <a:r>
              <a:rPr lang="en-US" dirty="0">
                <a:latin typeface="Comic Sans MS" panose="030F0702030302020204" pitchFamily="66" charset="0"/>
              </a:rPr>
              <a:t>COMPOSITION OF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154955" y="3804924"/>
                <a:ext cx="9687216" cy="1754049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>
                    <a:solidFill>
                      <a:srgbClr val="FFFF00"/>
                    </a:solidFill>
                    <a:latin typeface="Comic Sans MS" panose="030F0702030302020204" pitchFamily="66" charset="0"/>
                  </a:rPr>
                  <a:t>Learning Objective(s):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Comic Sans MS" panose="030F0702030302020204" pitchFamily="66" charset="0"/>
                  </a:rPr>
                  <a:t>I can perform operations with functions (+, -, x, &amp;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).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Comic Sans MS" panose="030F0702030302020204" pitchFamily="66" charset="0"/>
                  </a:rPr>
                  <a:t>I can find composite functions.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Comic Sans MS" panose="030F0702030302020204" pitchFamily="66" charset="0"/>
                  </a:rPr>
                  <a:t>I can iterate functions using real numbers.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154955" y="3804924"/>
                <a:ext cx="9687216" cy="1754049"/>
              </a:xfrm>
              <a:blipFill>
                <a:blip r:embed="rId2"/>
                <a:stretch>
                  <a:fillRect l="-503" t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154955" y="5558973"/>
            <a:ext cx="9387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ESSENTIAL QUESTION:  </a:t>
            </a:r>
            <a:r>
              <a:rPr lang="en-US" sz="2000" b="1" dirty="0">
                <a:solidFill>
                  <a:schemeClr val="bg2"/>
                </a:solidFill>
                <a:latin typeface="Comic Sans MS" panose="030F0702030302020204" pitchFamily="66" charset="0"/>
              </a:rPr>
              <a:t>How do I find the composition of functions?  </a:t>
            </a:r>
          </a:p>
        </p:txBody>
      </p:sp>
    </p:spTree>
    <p:extLst>
      <p:ext uri="{BB962C8B-B14F-4D97-AF65-F5344CB8AC3E}">
        <p14:creationId xmlns:p14="http://schemas.microsoft.com/office/powerpoint/2010/main" val="1952732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896" y="639840"/>
            <a:ext cx="11095103" cy="1290560"/>
          </a:xfrm>
        </p:spPr>
        <p:txBody>
          <a:bodyPr/>
          <a:lstStyle/>
          <a:p>
            <a:r>
              <a:rPr lang="en-US" sz="4400" dirty="0">
                <a:latin typeface="Comic Sans MS" panose="030F0702030302020204" pitchFamily="66" charset="0"/>
              </a:rPr>
              <a:t>EX.3 – FINDING ITERATIONS OF A FUNCTION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16114" y="2648075"/>
                <a:ext cx="11857798" cy="12165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ind</m:t>
                      </m:r>
                      <m: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the</m:t>
                      </m:r>
                      <m: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first</m:t>
                      </m:r>
                      <m: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three</m:t>
                      </m:r>
                      <m: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iterates</m:t>
                      </m:r>
                      <m: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1,  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𝑎𝑛𝑑</m:t>
                          </m:r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𝑓𝑢𝑛𝑐𝑡𝑖𝑜𝑛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−3 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𝑖𝑛𝑖𝑡𝑖𝑎𝑙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b="0" i="1" dirty="0">
                  <a:solidFill>
                    <a:srgbClr val="7030A0"/>
                  </a:solidFill>
                  <a:latin typeface="Cambria Math" panose="02040503050406030204" pitchFamily="18" charset="0"/>
                </a:endParaRPr>
              </a:p>
              <a:p>
                <a:pPr/>
                <a:r>
                  <a:rPr lang="en-US" sz="2400" b="0" dirty="0">
                    <a:solidFill>
                      <a:srgbClr val="7030A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value</m:t>
                    </m:r>
                    <m:r>
                      <a:rPr lang="en-US" sz="2400" b="0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of</m:t>
                    </m:r>
                    <m:r>
                      <a:rPr lang="en-US" sz="2400" b="0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1.</m:t>
                    </m:r>
                  </m:oMath>
                </a14:m>
                <a:endParaRPr lang="en-US" sz="2400" b="0" dirty="0">
                  <a:solidFill>
                    <a:srgbClr val="7030A0"/>
                  </a:solidFill>
                </a:endParaRPr>
              </a:p>
              <a:p>
                <a:r>
                  <a:rPr lang="en-US" sz="2400" i="1" dirty="0">
                    <a:solidFill>
                      <a:srgbClr val="7030A0"/>
                    </a:solidFill>
                  </a:rPr>
                  <a:t>				</a:t>
                </a:r>
                <a:endParaRPr lang="en-US" sz="2400" b="0" i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14" y="2648075"/>
                <a:ext cx="11857798" cy="1216551"/>
              </a:xfrm>
              <a:prstGeom prst="rect">
                <a:avLst/>
              </a:prstGeom>
              <a:blipFill>
                <a:blip r:embed="rId2"/>
                <a:stretch>
                  <a:fillRect l="-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740229" y="2278743"/>
            <a:ext cx="1553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YOU DO:</a:t>
            </a:r>
          </a:p>
        </p:txBody>
      </p:sp>
    </p:spTree>
    <p:extLst>
      <p:ext uri="{BB962C8B-B14F-4D97-AF65-F5344CB8AC3E}">
        <p14:creationId xmlns:p14="http://schemas.microsoft.com/office/powerpoint/2010/main" val="162985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896" y="639840"/>
            <a:ext cx="11095103" cy="1290560"/>
          </a:xfrm>
        </p:spPr>
        <p:txBody>
          <a:bodyPr/>
          <a:lstStyle/>
          <a:p>
            <a:r>
              <a:rPr lang="en-US" sz="4400" dirty="0">
                <a:latin typeface="Comic Sans MS" panose="030F0702030302020204" pitchFamily="66" charset="0"/>
              </a:rPr>
              <a:t>EX.1 – PERFORMING OPERATIONS WITH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918562" y="2842122"/>
                <a:ext cx="7402286" cy="24314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en-US" sz="2800" b="1" dirty="0">
                    <a:solidFill>
                      <a:srgbClr val="7030A0"/>
                    </a:solidFill>
                  </a:rPr>
                  <a:t>Operations with Functions:</a:t>
                </a:r>
              </a:p>
              <a:p>
                <a:endParaRPr lang="en-US" altLang="en-US" sz="2800" b="1" dirty="0">
                  <a:solidFill>
                    <a:srgbClr val="7030A0"/>
                  </a:solidFill>
                </a:endParaRPr>
              </a:p>
              <a:p>
                <a:r>
                  <a:rPr lang="en-US" altLang="en-US" sz="2400" b="1" dirty="0">
                    <a:solidFill>
                      <a:srgbClr val="7030A0"/>
                    </a:solidFill>
                  </a:rPr>
                  <a:t>Sum:	</a:t>
                </a:r>
                <a:r>
                  <a:rPr lang="en-US" altLang="en-US" sz="2400" dirty="0">
                    <a:solidFill>
                      <a:srgbClr val="7030A0"/>
                    </a:solidFill>
                  </a:rPr>
                  <a:t>	     (f + g)(x) = f(x) + g(x)</a:t>
                </a:r>
              </a:p>
              <a:p>
                <a:r>
                  <a:rPr lang="en-US" altLang="en-US" sz="2400" b="1" dirty="0">
                    <a:solidFill>
                      <a:srgbClr val="7030A0"/>
                    </a:solidFill>
                  </a:rPr>
                  <a:t>Difference:	</a:t>
                </a:r>
                <a:r>
                  <a:rPr lang="en-US" altLang="en-US" sz="2400" dirty="0">
                    <a:solidFill>
                      <a:srgbClr val="7030A0"/>
                    </a:solidFill>
                  </a:rPr>
                  <a:t>(f - g)(x) = f(x) - g(x)</a:t>
                </a:r>
              </a:p>
              <a:p>
                <a:r>
                  <a:rPr lang="en-US" altLang="en-US" sz="2400" b="1" dirty="0">
                    <a:solidFill>
                      <a:srgbClr val="7030A0"/>
                    </a:solidFill>
                  </a:rPr>
                  <a:t>Product:	</a:t>
                </a:r>
                <a:r>
                  <a:rPr lang="en-US" altLang="en-US" sz="2400" dirty="0">
                    <a:solidFill>
                      <a:srgbClr val="7030A0"/>
                    </a:solidFill>
                  </a:rPr>
                  <a:t>	 (f</a:t>
                </a:r>
                <a14:m>
                  <m:oMath xmlns:m="http://schemas.openxmlformats.org/officeDocument/2006/math">
                    <m:r>
                      <a:rPr lang="en-US" altLang="en-US" sz="240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altLang="en-US" sz="2400" dirty="0">
                    <a:solidFill>
                      <a:srgbClr val="7030A0"/>
                    </a:solidFill>
                  </a:rPr>
                  <a:t>g)(x) = f(x)g(x)</a:t>
                </a:r>
              </a:p>
              <a:p>
                <a:r>
                  <a:rPr lang="en-US" altLang="en-US" sz="2400" b="1" dirty="0">
                    <a:solidFill>
                      <a:srgbClr val="7030A0"/>
                    </a:solidFill>
                  </a:rPr>
                  <a:t>Quotient:	</a:t>
                </a:r>
                <a:r>
                  <a:rPr lang="en-US" altLang="en-US" sz="2400" dirty="0">
                    <a:solidFill>
                      <a:srgbClr val="7030A0"/>
                    </a:solidFill>
                  </a:rPr>
                  <a:t>	 (f </a:t>
                </a:r>
                <a:r>
                  <a:rPr lang="en-US" altLang="en-US" sz="2400" dirty="0">
                    <a:solidFill>
                      <a:srgbClr val="7030A0"/>
                    </a:solidFill>
                    <a:sym typeface="Symbol" panose="05050102010706020507" pitchFamily="18" charset="2"/>
                  </a:rPr>
                  <a:t></a:t>
                </a:r>
                <a:r>
                  <a:rPr lang="en-US" altLang="en-US" sz="2400" dirty="0">
                    <a:solidFill>
                      <a:srgbClr val="7030A0"/>
                    </a:solidFill>
                  </a:rPr>
                  <a:t> g)(x) = f(x) </a:t>
                </a:r>
                <a:r>
                  <a:rPr lang="en-US" altLang="en-US" sz="2400" dirty="0">
                    <a:solidFill>
                      <a:srgbClr val="7030A0"/>
                    </a:solidFill>
                    <a:sym typeface="Symbol" panose="05050102010706020507" pitchFamily="18" charset="2"/>
                  </a:rPr>
                  <a:t></a:t>
                </a:r>
                <a:r>
                  <a:rPr lang="en-US" altLang="en-US" sz="2400" dirty="0">
                    <a:solidFill>
                      <a:srgbClr val="7030A0"/>
                    </a:solidFill>
                  </a:rPr>
                  <a:t> g(x), where g(x)</a:t>
                </a:r>
                <a14:m>
                  <m:oMath xmlns:m="http://schemas.openxmlformats.org/officeDocument/2006/math">
                    <m:r>
                      <a:rPr lang="en-US" altLang="en-US" sz="240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altLang="en-US" sz="2400" dirty="0">
                    <a:solidFill>
                      <a:srgbClr val="7030A0"/>
                    </a:solidFill>
                    <a:sym typeface="MT Symbol" pitchFamily="82" charset="2"/>
                  </a:rPr>
                  <a:t> </a:t>
                </a:r>
                <a:r>
                  <a:rPr lang="en-US" altLang="en-US" sz="2400" dirty="0">
                    <a:solidFill>
                      <a:srgbClr val="7030A0"/>
                    </a:solidFill>
                  </a:rPr>
                  <a:t>0 </a:t>
                </a:r>
                <a:endParaRPr 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562" y="2842122"/>
                <a:ext cx="7402286" cy="2431435"/>
              </a:xfrm>
              <a:prstGeom prst="rect">
                <a:avLst/>
              </a:prstGeom>
              <a:blipFill>
                <a:blip r:embed="rId2"/>
                <a:stretch>
                  <a:fillRect l="-1730" t="-2506" r="-906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705010" y="2580865"/>
            <a:ext cx="7829390" cy="34715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91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896" y="639840"/>
            <a:ext cx="11095103" cy="1290560"/>
          </a:xfrm>
        </p:spPr>
        <p:txBody>
          <a:bodyPr/>
          <a:lstStyle/>
          <a:p>
            <a:r>
              <a:rPr lang="en-US" sz="4400" dirty="0">
                <a:latin typeface="Comic Sans MS" panose="030F0702030302020204" pitchFamily="66" charset="0"/>
              </a:rPr>
              <a:t>EX.1 – PERFORMING OPERATIONS WITH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899885" y="3202765"/>
                <a:ext cx="24436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a.)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885" y="3202765"/>
                <a:ext cx="2443682" cy="461665"/>
              </a:xfrm>
              <a:prstGeom prst="rect">
                <a:avLst/>
              </a:prstGeom>
              <a:blipFill>
                <a:blip r:embed="rId2"/>
                <a:stretch>
                  <a:fillRect l="-4000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88896" y="2648503"/>
                <a:ext cx="739529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Given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−4 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+5, 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𝐹𝑖𝑛𝑑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𝑒𝑎𝑐h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𝑓𝑢𝑛𝑐𝑡𝑖𝑜𝑛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896" y="2648503"/>
                <a:ext cx="7395294" cy="400110"/>
              </a:xfrm>
              <a:prstGeom prst="rect">
                <a:avLst/>
              </a:prstGeom>
              <a:blipFill>
                <a:blip r:embed="rId3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899885" y="3985141"/>
                <a:ext cx="24693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b.)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885" y="3985141"/>
                <a:ext cx="2469330" cy="461665"/>
              </a:xfrm>
              <a:prstGeom prst="rect">
                <a:avLst/>
              </a:prstGeom>
              <a:blipFill>
                <a:blip r:embed="rId4"/>
                <a:stretch>
                  <a:fillRect l="-3951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899885" y="4767517"/>
                <a:ext cx="23026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c.)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885" y="4767517"/>
                <a:ext cx="2302618" cy="461665"/>
              </a:xfrm>
              <a:prstGeom prst="rect">
                <a:avLst/>
              </a:prstGeom>
              <a:blipFill>
                <a:blip r:embed="rId5"/>
                <a:stretch>
                  <a:fillRect l="-4244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893473" y="5684707"/>
                <a:ext cx="242444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d.)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473" y="5684707"/>
                <a:ext cx="2424446" cy="461665"/>
              </a:xfrm>
              <a:prstGeom prst="rect">
                <a:avLst/>
              </a:prstGeom>
              <a:blipFill>
                <a:blip r:embed="rId6"/>
                <a:stretch>
                  <a:fillRect l="-4030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725715" y="2220686"/>
            <a:ext cx="12779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I/WE DO:</a:t>
            </a:r>
          </a:p>
        </p:txBody>
      </p:sp>
    </p:spTree>
    <p:extLst>
      <p:ext uri="{BB962C8B-B14F-4D97-AF65-F5344CB8AC3E}">
        <p14:creationId xmlns:p14="http://schemas.microsoft.com/office/powerpoint/2010/main" val="314717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896" y="639840"/>
            <a:ext cx="11095103" cy="1290560"/>
          </a:xfrm>
        </p:spPr>
        <p:txBody>
          <a:bodyPr/>
          <a:lstStyle/>
          <a:p>
            <a:r>
              <a:rPr lang="en-US" sz="4400" dirty="0">
                <a:latin typeface="Comic Sans MS" panose="030F0702030302020204" pitchFamily="66" charset="0"/>
              </a:rPr>
              <a:t>EX.1 – PERFORMING OPERATIONS WITH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899885" y="3202765"/>
                <a:ext cx="24436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a.)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885" y="3202765"/>
                <a:ext cx="2443682" cy="461665"/>
              </a:xfrm>
              <a:prstGeom prst="rect">
                <a:avLst/>
              </a:prstGeom>
              <a:blipFill>
                <a:blip r:embed="rId2"/>
                <a:stretch>
                  <a:fillRect l="-4000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88896" y="2648503"/>
                <a:ext cx="715805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Given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+1 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+5, 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𝐹𝑖𝑛𝑑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𝑒𝑎𝑐h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𝑓𝑢𝑛𝑐𝑡𝑖𝑜𝑛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896" y="2648503"/>
                <a:ext cx="7158050" cy="400110"/>
              </a:xfrm>
              <a:prstGeom prst="rect">
                <a:avLst/>
              </a:prstGeom>
              <a:blipFill>
                <a:blip r:embed="rId3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899885" y="3985141"/>
                <a:ext cx="24693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b.)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885" y="3985141"/>
                <a:ext cx="2469330" cy="461665"/>
              </a:xfrm>
              <a:prstGeom prst="rect">
                <a:avLst/>
              </a:prstGeom>
              <a:blipFill>
                <a:blip r:embed="rId4"/>
                <a:stretch>
                  <a:fillRect l="-3951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899885" y="4767517"/>
                <a:ext cx="23026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c.)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885" y="4767517"/>
                <a:ext cx="2302618" cy="461665"/>
              </a:xfrm>
              <a:prstGeom prst="rect">
                <a:avLst/>
              </a:prstGeom>
              <a:blipFill>
                <a:blip r:embed="rId5"/>
                <a:stretch>
                  <a:fillRect l="-4244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893473" y="5684707"/>
                <a:ext cx="242444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d.)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473" y="5684707"/>
                <a:ext cx="2424446" cy="461665"/>
              </a:xfrm>
              <a:prstGeom prst="rect">
                <a:avLst/>
              </a:prstGeom>
              <a:blipFill>
                <a:blip r:embed="rId6"/>
                <a:stretch>
                  <a:fillRect l="-4030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725715" y="2220686"/>
            <a:ext cx="12779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I/WE DO:</a:t>
            </a:r>
          </a:p>
        </p:txBody>
      </p:sp>
    </p:spTree>
    <p:extLst>
      <p:ext uri="{BB962C8B-B14F-4D97-AF65-F5344CB8AC3E}">
        <p14:creationId xmlns:p14="http://schemas.microsoft.com/office/powerpoint/2010/main" val="1473223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896" y="639840"/>
            <a:ext cx="11095103" cy="1290560"/>
          </a:xfrm>
        </p:spPr>
        <p:txBody>
          <a:bodyPr/>
          <a:lstStyle/>
          <a:p>
            <a:r>
              <a:rPr lang="en-US" sz="4400" dirty="0">
                <a:latin typeface="Comic Sans MS" panose="030F0702030302020204" pitchFamily="66" charset="0"/>
              </a:rPr>
              <a:t>EX.1 – PERFORMING OPERATIONS WITH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899885" y="3202765"/>
                <a:ext cx="24436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a.)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885" y="3202765"/>
                <a:ext cx="2443682" cy="461665"/>
              </a:xfrm>
              <a:prstGeom prst="rect">
                <a:avLst/>
              </a:prstGeom>
              <a:blipFill>
                <a:blip r:embed="rId2"/>
                <a:stretch>
                  <a:fillRect l="-4000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88896" y="2648503"/>
                <a:ext cx="65663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Given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−1 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𝐹𝑖𝑛𝑑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𝑒𝑎𝑐h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𝑓𝑢𝑛𝑐𝑡𝑖𝑜𝑛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896" y="2648503"/>
                <a:ext cx="6566349" cy="400110"/>
              </a:xfrm>
              <a:prstGeom prst="rect">
                <a:avLst/>
              </a:prstGeom>
              <a:blipFill>
                <a:blip r:embed="rId3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899885" y="3985141"/>
                <a:ext cx="24693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b.)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885" y="3985141"/>
                <a:ext cx="2469330" cy="461665"/>
              </a:xfrm>
              <a:prstGeom prst="rect">
                <a:avLst/>
              </a:prstGeom>
              <a:blipFill>
                <a:blip r:embed="rId4"/>
                <a:stretch>
                  <a:fillRect l="-3951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899885" y="4767517"/>
                <a:ext cx="23026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c.)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885" y="4767517"/>
                <a:ext cx="2302618" cy="461665"/>
              </a:xfrm>
              <a:prstGeom prst="rect">
                <a:avLst/>
              </a:prstGeom>
              <a:blipFill>
                <a:blip r:embed="rId5"/>
                <a:stretch>
                  <a:fillRect l="-4244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893473" y="5684707"/>
                <a:ext cx="242444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d.)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473" y="5684707"/>
                <a:ext cx="2424446" cy="461665"/>
              </a:xfrm>
              <a:prstGeom prst="rect">
                <a:avLst/>
              </a:prstGeom>
              <a:blipFill>
                <a:blip r:embed="rId6"/>
                <a:stretch>
                  <a:fillRect l="-4030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725715" y="2220686"/>
            <a:ext cx="1260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YOU DO:</a:t>
            </a:r>
          </a:p>
        </p:txBody>
      </p:sp>
    </p:spTree>
    <p:extLst>
      <p:ext uri="{BB962C8B-B14F-4D97-AF65-F5344CB8AC3E}">
        <p14:creationId xmlns:p14="http://schemas.microsoft.com/office/powerpoint/2010/main" val="121315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896" y="639840"/>
            <a:ext cx="11095103" cy="1290560"/>
          </a:xfrm>
        </p:spPr>
        <p:txBody>
          <a:bodyPr/>
          <a:lstStyle/>
          <a:p>
            <a:r>
              <a:rPr lang="en-US" sz="4400" dirty="0">
                <a:latin typeface="Comic Sans MS" panose="030F0702030302020204" pitchFamily="66" charset="0"/>
              </a:rPr>
              <a:t>EX.2 – FINDING THE COMPOSITION OF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754743" y="2828836"/>
                <a:ext cx="8505371" cy="31393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2400" b="1" dirty="0">
                    <a:solidFill>
                      <a:srgbClr val="7030A0"/>
                    </a:solidFill>
                  </a:rPr>
                  <a:t>Composition of Functions:</a:t>
                </a:r>
              </a:p>
              <a:p>
                <a:pPr>
                  <a:defRPr/>
                </a:pPr>
                <a:r>
                  <a:rPr lang="en-US" sz="2400" dirty="0">
                    <a:solidFill>
                      <a:srgbClr val="7030A0"/>
                    </a:solidFill>
                  </a:rPr>
                  <a:t>Given functions </a:t>
                </a:r>
                <a:r>
                  <a:rPr lang="en-US" sz="2400" i="1" dirty="0">
                    <a:solidFill>
                      <a:srgbClr val="7030A0"/>
                    </a:solidFill>
                  </a:rPr>
                  <a:t>f</a:t>
                </a:r>
                <a:r>
                  <a:rPr lang="en-US" sz="2400" dirty="0">
                    <a:solidFill>
                      <a:srgbClr val="7030A0"/>
                    </a:solidFill>
                  </a:rPr>
                  <a:t> and </a:t>
                </a:r>
                <a:r>
                  <a:rPr lang="en-US" sz="2400" i="1" dirty="0">
                    <a:solidFill>
                      <a:srgbClr val="7030A0"/>
                    </a:solidFill>
                  </a:rPr>
                  <a:t>g,</a:t>
                </a:r>
                <a:r>
                  <a:rPr lang="en-US" sz="2400" dirty="0">
                    <a:solidFill>
                      <a:srgbClr val="7030A0"/>
                    </a:solidFill>
                  </a:rPr>
                  <a:t> the composite function (f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2400" dirty="0">
                    <a:solidFill>
                      <a:srgbClr val="7030A0"/>
                    </a:solidFill>
                  </a:rPr>
                  <a:t> g) can be described by the following equation:</a:t>
                </a:r>
              </a:p>
              <a:p>
                <a:pPr>
                  <a:defRPr/>
                </a:pPr>
                <a:endParaRPr lang="en-US" dirty="0">
                  <a:solidFill>
                    <a:srgbClr val="7030A0"/>
                  </a:solidFill>
                </a:endParaRPr>
              </a:p>
              <a:p>
                <a:pPr>
                  <a:defRPr/>
                </a:pPr>
                <a:endParaRPr lang="en-US" dirty="0">
                  <a:solidFill>
                    <a:srgbClr val="7030A0"/>
                  </a:solidFill>
                </a:endParaRPr>
              </a:p>
              <a:p>
                <a:pPr>
                  <a:defRPr/>
                </a:pPr>
                <a:endParaRPr lang="en-US" dirty="0">
                  <a:solidFill>
                    <a:srgbClr val="7030A0"/>
                  </a:solidFill>
                </a:endParaRPr>
              </a:p>
              <a:p>
                <a:pPr>
                  <a:defRPr/>
                </a:pPr>
                <a:endParaRPr lang="en-US" dirty="0">
                  <a:solidFill>
                    <a:srgbClr val="7030A0"/>
                  </a:solidFill>
                </a:endParaRPr>
              </a:p>
              <a:p>
                <a:pPr>
                  <a:defRPr/>
                </a:pPr>
                <a:endParaRPr lang="en-US" dirty="0">
                  <a:solidFill>
                    <a:srgbClr val="7030A0"/>
                  </a:solidFill>
                </a:endParaRPr>
              </a:p>
              <a:p>
                <a:pPr>
                  <a:defRPr/>
                </a:pPr>
                <a:endParaRPr lang="en-US" dirty="0">
                  <a:solidFill>
                    <a:srgbClr val="7030A0"/>
                  </a:solidFill>
                </a:endParaRPr>
              </a:p>
              <a:p>
                <a:pPr>
                  <a:defRPr/>
                </a:pPr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743" y="2828836"/>
                <a:ext cx="8505371" cy="3139321"/>
              </a:xfrm>
              <a:prstGeom prst="rect">
                <a:avLst/>
              </a:prstGeom>
              <a:blipFill>
                <a:blip r:embed="rId3"/>
                <a:stretch>
                  <a:fillRect l="-1147" t="-1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667760"/>
              </p:ext>
            </p:extLst>
          </p:nvPr>
        </p:nvGraphicFramePr>
        <p:xfrm>
          <a:off x="2710543" y="3888695"/>
          <a:ext cx="4114800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4" imgW="1282700" imgH="203200" progId="Equation.DSMT4">
                  <p:embed/>
                </p:oleObj>
              </mc:Choice>
              <mc:Fallback>
                <p:oleObj name="Equation" r:id="rId4" imgW="1282700" imgH="203200" progId="Equation.DSMT4">
                  <p:embed/>
                  <p:pic>
                    <p:nvPicPr>
                      <p:cNvPr id="215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0543" y="3888695"/>
                        <a:ext cx="4114800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870858" y="5040568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7030A0"/>
                </a:solidFill>
              </a:rPr>
              <a:t>The domain of            includes all of the elements of x in the domain of g for which g(x) is in the domain of f.</a:t>
            </a:r>
          </a:p>
          <a:p>
            <a:pPr>
              <a:defRPr/>
            </a:pPr>
            <a:endParaRPr lang="en-US" sz="2400" dirty="0">
              <a:solidFill>
                <a:srgbClr val="7030A0"/>
              </a:solidFill>
            </a:endParaRPr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230358"/>
              </p:ext>
            </p:extLst>
          </p:nvPr>
        </p:nvGraphicFramePr>
        <p:xfrm>
          <a:off x="3156858" y="4978400"/>
          <a:ext cx="827612" cy="591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6" imgW="355292" imgH="203024" progId="Equation.DSMT4">
                  <p:embed/>
                </p:oleObj>
              </mc:Choice>
              <mc:Fallback>
                <p:oleObj name="Equation" r:id="rId6" imgW="355292" imgH="203024" progId="Equation.DSMT4">
                  <p:embed/>
                  <p:pic>
                    <p:nvPicPr>
                      <p:cNvPr id="2151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6858" y="4978400"/>
                        <a:ext cx="827612" cy="5913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870858" y="2830285"/>
            <a:ext cx="8186056" cy="38317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405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896" y="639840"/>
            <a:ext cx="11095103" cy="1290560"/>
          </a:xfrm>
        </p:spPr>
        <p:txBody>
          <a:bodyPr/>
          <a:lstStyle/>
          <a:p>
            <a:r>
              <a:rPr lang="en-US" sz="4400" dirty="0">
                <a:latin typeface="Comic Sans MS" panose="030F0702030302020204" pitchFamily="66" charset="0"/>
              </a:rPr>
              <a:t>EX.2 – FINDING THE COMPOSITION OF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64457" y="2699658"/>
                <a:ext cx="11713463" cy="18942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𝐺𝑖𝑣𝑒𝑛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+7, &amp; 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Find</m:t>
                      </m:r>
                      <m: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the</m:t>
                      </m:r>
                      <m: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following</m:t>
                      </m:r>
                      <m: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Compositions</m:t>
                      </m:r>
                      <m: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sz="2400" b="0" dirty="0">
                  <a:solidFill>
                    <a:srgbClr val="7030A0"/>
                  </a:solidFill>
                </a:endParaRPr>
              </a:p>
              <a:p>
                <a:endParaRPr lang="en-US" sz="2400" b="0" dirty="0">
                  <a:solidFill>
                    <a:srgbClr val="7030A0"/>
                  </a:solidFill>
                </a:endParaRPr>
              </a:p>
              <a:p>
                <a:r>
                  <a:rPr lang="en-US" sz="2400" dirty="0"/>
                  <a:t>a.) </a:t>
                </a:r>
                <a:r>
                  <a:rPr lang="en-US" sz="2400" i="1" dirty="0">
                    <a:solidFill>
                      <a:srgbClr val="7030A0"/>
                    </a:solidFill>
                  </a:rPr>
                  <a:t>f(g(2))             </a:t>
                </a:r>
                <a:r>
                  <a:rPr lang="en-US" sz="2400" dirty="0"/>
                  <a:t>b.) </a:t>
                </a:r>
                <a:r>
                  <a:rPr lang="en-US" sz="2400" i="1" dirty="0">
                    <a:solidFill>
                      <a:srgbClr val="7030A0"/>
                    </a:solidFill>
                  </a:rPr>
                  <a:t>h(f(x))          </a:t>
                </a:r>
                <a:r>
                  <a:rPr lang="en-US" sz="2400" i="1" dirty="0"/>
                  <a:t> </a:t>
                </a:r>
                <a:r>
                  <a:rPr lang="en-US" sz="2400" dirty="0"/>
                  <a:t>c.) </a:t>
                </a:r>
                <a:r>
                  <a:rPr lang="en-US" sz="2400" i="1" dirty="0">
                    <a:solidFill>
                      <a:srgbClr val="7030A0"/>
                    </a:solidFill>
                  </a:rPr>
                  <a:t>g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2400" b="0" i="1" dirty="0">
                    <a:solidFill>
                      <a:srgbClr val="7030A0"/>
                    </a:solidFill>
                  </a:rPr>
                  <a:t> h(9)               </a:t>
                </a:r>
                <a:r>
                  <a:rPr lang="en-US" sz="2400" b="0" i="1" dirty="0"/>
                  <a:t> </a:t>
                </a:r>
                <a:r>
                  <a:rPr lang="en-US" sz="2400" b="0" dirty="0"/>
                  <a:t>d.) </a:t>
                </a:r>
                <a:r>
                  <a:rPr lang="en-US" sz="2400" b="0" i="1" dirty="0">
                    <a:solidFill>
                      <a:srgbClr val="7030A0"/>
                    </a:solidFill>
                  </a:rPr>
                  <a:t>g(f(x))  e.)  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2400" b="0" i="1" dirty="0">
                    <a:solidFill>
                      <a:srgbClr val="7030A0"/>
                    </a:solidFill>
                  </a:rPr>
                  <a:t> g </a:t>
                </a:r>
              </a:p>
              <a:p>
                <a:r>
                  <a:rPr lang="en-US" sz="2400" i="1" dirty="0">
                    <a:solidFill>
                      <a:srgbClr val="7030A0"/>
                    </a:solidFill>
                  </a:rPr>
                  <a:t>																	    </a:t>
                </a:r>
                <a:r>
                  <a:rPr lang="en-US" sz="2400" b="0" i="1" dirty="0">
                    <a:solidFill>
                      <a:srgbClr val="7030A0"/>
                    </a:solidFill>
                  </a:rPr>
                  <a:t>and state the domain.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57" y="2699658"/>
                <a:ext cx="11713463" cy="1894237"/>
              </a:xfrm>
              <a:prstGeom prst="rect">
                <a:avLst/>
              </a:prstGeom>
              <a:blipFill>
                <a:blip r:embed="rId2"/>
                <a:stretch>
                  <a:fillRect l="-780" b="-64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943429" y="2481943"/>
            <a:ext cx="1183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I/WE DO:</a:t>
            </a:r>
          </a:p>
        </p:txBody>
      </p:sp>
    </p:spTree>
    <p:extLst>
      <p:ext uri="{BB962C8B-B14F-4D97-AF65-F5344CB8AC3E}">
        <p14:creationId xmlns:p14="http://schemas.microsoft.com/office/powerpoint/2010/main" val="403151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896" y="639840"/>
            <a:ext cx="11095103" cy="1290560"/>
          </a:xfrm>
        </p:spPr>
        <p:txBody>
          <a:bodyPr/>
          <a:lstStyle/>
          <a:p>
            <a:r>
              <a:rPr lang="en-US" sz="4400" dirty="0">
                <a:latin typeface="Comic Sans MS" panose="030F0702030302020204" pitchFamily="66" charset="0"/>
              </a:rPr>
              <a:t>EX.2 – FINDING THE COMPOSITION OF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0" y="2648075"/>
                <a:ext cx="12013225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𝐺𝑖𝑣𝑒𝑛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+8  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Find</m:t>
                      </m:r>
                      <m: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the</m:t>
                      </m:r>
                      <m: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following</m:t>
                      </m:r>
                      <m: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Compositions</m:t>
                      </m:r>
                      <m: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sz="2400" b="0" dirty="0">
                  <a:solidFill>
                    <a:srgbClr val="7030A0"/>
                  </a:solidFill>
                </a:endParaRPr>
              </a:p>
              <a:p>
                <a:endParaRPr lang="en-US" sz="2400" b="0" dirty="0">
                  <a:solidFill>
                    <a:srgbClr val="7030A0"/>
                  </a:solidFill>
                </a:endParaRPr>
              </a:p>
              <a:p>
                <a:r>
                  <a:rPr lang="en-US" sz="2400" dirty="0"/>
                  <a:t>a.) </a:t>
                </a:r>
                <a:r>
                  <a:rPr lang="en-US" sz="2400" i="1" dirty="0">
                    <a:solidFill>
                      <a:srgbClr val="7030A0"/>
                    </a:solidFill>
                  </a:rPr>
                  <a:t>f(g(2))             	</a:t>
                </a:r>
                <a:r>
                  <a:rPr lang="en-US" sz="2400" dirty="0"/>
                  <a:t>b.) </a:t>
                </a:r>
                <a:r>
                  <a:rPr lang="en-US" sz="2400" i="1" dirty="0">
                    <a:solidFill>
                      <a:srgbClr val="7030A0"/>
                    </a:solidFill>
                  </a:rPr>
                  <a:t>g(f(x))          </a:t>
                </a:r>
                <a:r>
                  <a:rPr lang="en-US" sz="2400" i="1" dirty="0"/>
                  <a:t> 	</a:t>
                </a:r>
                <a:r>
                  <a:rPr lang="en-US" sz="2400" dirty="0"/>
                  <a:t>c.) </a:t>
                </a:r>
                <a:r>
                  <a:rPr lang="en-US" sz="2400" i="1" dirty="0">
                    <a:solidFill>
                      <a:srgbClr val="7030A0"/>
                    </a:solidFill>
                  </a:rPr>
                  <a:t>f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2400" b="0" i="1" dirty="0">
                    <a:solidFill>
                      <a:srgbClr val="7030A0"/>
                    </a:solidFill>
                  </a:rPr>
                  <a:t> g(9)		d.) f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  </m:t>
                    </m:r>
                  </m:oMath>
                </a14:m>
                <a:r>
                  <a:rPr lang="en-US" sz="2400" b="0" i="1" dirty="0">
                    <a:solidFill>
                      <a:srgbClr val="7030A0"/>
                    </a:solidFill>
                  </a:rPr>
                  <a:t>g </a:t>
                </a:r>
                <a:r>
                  <a:rPr lang="en-US" sz="2000" b="0" i="1" dirty="0">
                    <a:solidFill>
                      <a:srgbClr val="7030A0"/>
                    </a:solidFill>
                  </a:rPr>
                  <a:t>and state the domain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648075"/>
                <a:ext cx="12013225" cy="1200329"/>
              </a:xfrm>
              <a:prstGeom prst="rect">
                <a:avLst/>
              </a:prstGeom>
              <a:blipFill>
                <a:blip r:embed="rId2"/>
                <a:stretch>
                  <a:fillRect l="-7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740229" y="2278743"/>
            <a:ext cx="1553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YOU DO:</a:t>
            </a:r>
          </a:p>
        </p:txBody>
      </p:sp>
    </p:spTree>
    <p:extLst>
      <p:ext uri="{BB962C8B-B14F-4D97-AF65-F5344CB8AC3E}">
        <p14:creationId xmlns:p14="http://schemas.microsoft.com/office/powerpoint/2010/main" val="274404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896" y="639840"/>
            <a:ext cx="11095103" cy="1290560"/>
          </a:xfrm>
        </p:spPr>
        <p:txBody>
          <a:bodyPr/>
          <a:lstStyle/>
          <a:p>
            <a:r>
              <a:rPr lang="en-US" sz="4400" dirty="0">
                <a:latin typeface="Comic Sans MS" panose="030F0702030302020204" pitchFamily="66" charset="0"/>
              </a:rPr>
              <a:t>EX.3 – FINDING ITERATIONS OF A FUNCTION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16114" y="2648075"/>
                <a:ext cx="11881458" cy="12566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ind</m:t>
                      </m:r>
                      <m: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the</m:t>
                      </m:r>
                      <m: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first</m:t>
                      </m:r>
                      <m: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three</m:t>
                      </m:r>
                      <m: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iterates</m:t>
                      </m:r>
                      <m:r>
                        <a:rPr lang="en-US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1,  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𝑎𝑛𝑑</m:t>
                          </m:r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𝑓𝑢𝑛𝑐𝑡𝑖𝑜𝑛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+1 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𝑖𝑛𝑖𝑡𝑖𝑎𝑙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b="0" i="1" dirty="0">
                  <a:solidFill>
                    <a:srgbClr val="7030A0"/>
                  </a:solidFill>
                  <a:latin typeface="Cambria Math" panose="02040503050406030204" pitchFamily="18" charset="0"/>
                </a:endParaRPr>
              </a:p>
              <a:p>
                <a:pPr/>
                <a:r>
                  <a:rPr lang="en-US" sz="2400" b="0" dirty="0">
                    <a:solidFill>
                      <a:srgbClr val="7030A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value</m:t>
                    </m:r>
                    <m:r>
                      <a:rPr lang="en-US" sz="2400" b="0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of</m:t>
                    </m:r>
                    <m:r>
                      <a:rPr lang="en-US" sz="2400" b="0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2.</m:t>
                    </m:r>
                  </m:oMath>
                </a14:m>
                <a:endParaRPr lang="en-US" sz="2400" b="0" dirty="0">
                  <a:solidFill>
                    <a:srgbClr val="7030A0"/>
                  </a:solidFill>
                </a:endParaRPr>
              </a:p>
              <a:p>
                <a:r>
                  <a:rPr lang="en-US" sz="2400" i="1" dirty="0">
                    <a:solidFill>
                      <a:srgbClr val="7030A0"/>
                    </a:solidFill>
                  </a:rPr>
                  <a:t>				</a:t>
                </a:r>
                <a:endParaRPr lang="en-US" sz="2400" b="0" i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14" y="2648075"/>
                <a:ext cx="11881458" cy="1256691"/>
              </a:xfrm>
              <a:prstGeom prst="rect">
                <a:avLst/>
              </a:prstGeom>
              <a:blipFill>
                <a:blip r:embed="rId2"/>
                <a:stretch>
                  <a:fillRect l="-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740229" y="2278743"/>
            <a:ext cx="1553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I/WE DO:</a:t>
            </a:r>
          </a:p>
        </p:txBody>
      </p:sp>
    </p:spTree>
    <p:extLst>
      <p:ext uri="{BB962C8B-B14F-4D97-AF65-F5344CB8AC3E}">
        <p14:creationId xmlns:p14="http://schemas.microsoft.com/office/powerpoint/2010/main" val="165126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112</TotalTime>
  <Words>242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Cambria Math</vt:lpstr>
      <vt:lpstr>Century Gothic</vt:lpstr>
      <vt:lpstr>Comic Sans MS</vt:lpstr>
      <vt:lpstr>MT Symbol</vt:lpstr>
      <vt:lpstr>Symbol</vt:lpstr>
      <vt:lpstr>Wingdings 3</vt:lpstr>
      <vt:lpstr>Ion Boardroom</vt:lpstr>
      <vt:lpstr>MathType 6.0 Equation</vt:lpstr>
      <vt:lpstr>LESSON 1-2  COMPOSITION OF FUNCTIONS</vt:lpstr>
      <vt:lpstr>EX.1 – PERFORMING OPERATIONS WITH FUNCTIONS</vt:lpstr>
      <vt:lpstr>EX.1 – PERFORMING OPERATIONS WITH FUNCTIONS</vt:lpstr>
      <vt:lpstr>EX.1 – PERFORMING OPERATIONS WITH FUNCTIONS</vt:lpstr>
      <vt:lpstr>EX.1 – PERFORMING OPERATIONS WITH FUNCTIONS</vt:lpstr>
      <vt:lpstr>EX.2 – FINDING THE COMPOSITION OF FUNCTIONS</vt:lpstr>
      <vt:lpstr>EX.2 – FINDING THE COMPOSITION OF FUNCTIONS</vt:lpstr>
      <vt:lpstr>EX.2 – FINDING THE COMPOSITION OF FUNCTIONS</vt:lpstr>
      <vt:lpstr>EX.3 – FINDING ITERATIONS OF A FUNCTION</vt:lpstr>
      <vt:lpstr>EX.3 – FINDING ITERATIONS OF A FUNCTION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1-2  COMPOSITION OF FUNCTIONS</dc:title>
  <dc:creator>Monica Hunter</dc:creator>
  <cp:lastModifiedBy>Monica Hunter</cp:lastModifiedBy>
  <cp:revision>8</cp:revision>
  <dcterms:created xsi:type="dcterms:W3CDTF">2016-08-28T00:29:04Z</dcterms:created>
  <dcterms:modified xsi:type="dcterms:W3CDTF">2016-08-28T02:21:13Z</dcterms:modified>
</cp:coreProperties>
</file>