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9"/>
  </p:notesMasterIdLst>
  <p:sldIdLst>
    <p:sldId id="256" r:id="rId2"/>
    <p:sldId id="258" r:id="rId3"/>
    <p:sldId id="261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0000FF"/>
    <a:srgbClr val="D814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4660"/>
  </p:normalViewPr>
  <p:slideViewPr>
    <p:cSldViewPr snapToGrid="0">
      <p:cViewPr varScale="1">
        <p:scale>
          <a:sx n="49" d="100"/>
          <a:sy n="49" d="100"/>
        </p:scale>
        <p:origin x="706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1C075-B2EB-40D1-A0D8-82393597BE14}" type="datetimeFigureOut">
              <a:rPr lang="en-US"/>
              <a:t>8/27/2016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BFBE9-DCD2-4E7B-A15C-4C0E0D2FAB0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7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BFBE9-DCD2-4E7B-A15C-4C0E0D2FAB01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74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BFBE9-DCD2-4E7B-A15C-4C0E0D2FAB01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77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Time = 4 </a:t>
            </a:r>
            <a:r>
              <a:rPr lang="en-US" altLang="en-US" dirty="0" err="1">
                <a:latin typeface="Arial" panose="020B0604020202020204" pitchFamily="34" charset="0"/>
              </a:rPr>
              <a:t>hrs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55t+45t=400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BFBE9-DCD2-4E7B-A15C-4C0E0D2FAB01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54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Time = 4 </a:t>
            </a:r>
            <a:r>
              <a:rPr lang="en-US" altLang="en-US" dirty="0" err="1">
                <a:latin typeface="Arial" panose="020B0604020202020204" pitchFamily="34" charset="0"/>
              </a:rPr>
              <a:t>hrs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55t+45t=400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BFBE9-DCD2-4E7B-A15C-4C0E0D2FAB01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6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Time = 4 </a:t>
            </a:r>
            <a:r>
              <a:rPr lang="en-US" altLang="en-US" dirty="0" err="1">
                <a:latin typeface="Arial" panose="020B0604020202020204" pitchFamily="34" charset="0"/>
              </a:rPr>
              <a:t>hrs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55t+45t=400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BFBE9-DCD2-4E7B-A15C-4C0E0D2FAB01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8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Time = 4 </a:t>
            </a:r>
            <a:r>
              <a:rPr lang="en-US" altLang="en-US" dirty="0" err="1">
                <a:latin typeface="Arial" panose="020B0604020202020204" pitchFamily="34" charset="0"/>
              </a:rPr>
              <a:t>hrs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55t+45t=400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BFBE9-DCD2-4E7B-A15C-4C0E0D2FAB01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63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Time = 4 </a:t>
            </a:r>
            <a:r>
              <a:rPr lang="en-US" altLang="en-US" dirty="0" err="1">
                <a:latin typeface="Arial" panose="020B0604020202020204" pitchFamily="34" charset="0"/>
              </a:rPr>
              <a:t>hrs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55t+45t=400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BFBE9-DCD2-4E7B-A15C-4C0E0D2FAB01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23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Time = 4 </a:t>
            </a:r>
            <a:r>
              <a:rPr lang="en-US" altLang="en-US" dirty="0" err="1">
                <a:latin typeface="Arial" panose="020B0604020202020204" pitchFamily="34" charset="0"/>
              </a:rPr>
              <a:t>hrs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55t+45t=400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BFBE9-DCD2-4E7B-A15C-4C0E0D2FAB01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62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Time = 4 </a:t>
            </a:r>
            <a:r>
              <a:rPr lang="en-US" altLang="en-US" dirty="0" err="1">
                <a:latin typeface="Arial" panose="020B0604020202020204" pitchFamily="34" charset="0"/>
              </a:rPr>
              <a:t>hrs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55t+45t=400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BFBE9-DCD2-4E7B-A15C-4C0E0D2FAB01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8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BFBE9-DCD2-4E7B-A15C-4C0E0D2FAB01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74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BFBE9-DCD2-4E7B-A15C-4C0E0D2FAB01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94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BFBE9-DCD2-4E7B-A15C-4C0E0D2FAB01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67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BFBE9-DCD2-4E7B-A15C-4C0E0D2FAB01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73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BFBE9-DCD2-4E7B-A15C-4C0E0D2FAB01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65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BFBE9-DCD2-4E7B-A15C-4C0E0D2FAB01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28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BFBE9-DCD2-4E7B-A15C-4C0E0D2FAB01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32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BFBE9-DCD2-4E7B-A15C-4C0E0D2FAB01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9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7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4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59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45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98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94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59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3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1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0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3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3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82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2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3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480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348344"/>
            <a:ext cx="8676222" cy="3200400"/>
          </a:xfrm>
        </p:spPr>
        <p:txBody>
          <a:bodyPr/>
          <a:lstStyle/>
          <a:p>
            <a:r>
              <a:rPr lang="en-US" dirty="0">
                <a:latin typeface="Comic Sans MS"/>
              </a:rPr>
              <a:t>Lesson 1-3</a:t>
            </a:r>
            <a:br>
              <a:rPr lang="en-US" dirty="0">
                <a:latin typeface="Comic Sans MS"/>
              </a:rPr>
            </a:br>
            <a:r>
              <a:rPr lang="en-US" dirty="0">
                <a:latin typeface="Comic Sans MS"/>
              </a:rPr>
              <a:t>Solving Multi-Step Equations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1" y="3585031"/>
            <a:ext cx="8771845" cy="1905000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Learning Objective(s):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AE65D1"/>
                </a:solidFill>
                <a:latin typeface="Comic Sans MS" panose="030F0702030302020204" pitchFamily="66" charset="0"/>
              </a:rPr>
              <a:t>I can SOLVE  multi-step equations by using the distributive property; combining like terms; and using inverse operations.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AE65D1"/>
                </a:solidFill>
                <a:latin typeface="Comic Sans MS" panose="030F0702030302020204" pitchFamily="66" charset="0"/>
              </a:rPr>
              <a:t>I can CREATE equations to represent real -world situations.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4686" y="5259198"/>
            <a:ext cx="9541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  <a:latin typeface="Comic Sans MS" panose="030F0702030302020204" pitchFamily="66" charset="0"/>
              </a:rPr>
              <a:t>ESSENTIAL QUESTION:  </a:t>
            </a:r>
            <a:r>
              <a:rPr lang="en-US" sz="2400" dirty="0">
                <a:latin typeface="Comic Sans MS" panose="030F0702030302020204" pitchFamily="66" charset="0"/>
              </a:rPr>
              <a:t>How do I solve Multi-Step Equations?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2"/>
            <a:ext cx="12191999" cy="1103312"/>
          </a:xfrm>
        </p:spPr>
        <p:txBody>
          <a:bodyPr>
            <a:noAutofit/>
          </a:bodyPr>
          <a:lstStyle/>
          <a:p>
            <a:r>
              <a:rPr lang="it-IT" sz="4400" dirty="0">
                <a:latin typeface="Comic Sans MS" panose="030F0702030302020204" pitchFamily="66" charset="0"/>
              </a:rPr>
              <a:t>EX. 3:  Real – world application: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183" y="2002346"/>
            <a:ext cx="628727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Answer each problem using the steps provided..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303" y="1645919"/>
            <a:ext cx="1293035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b="1" dirty="0">
                <a:solidFill>
                  <a:srgbClr val="AE65D1"/>
                </a:solidFill>
              </a:rPr>
              <a:t>I/WE DO:</a:t>
            </a:r>
            <a:endParaRPr lang="en-US" sz="2000" dirty="0">
              <a:solidFill>
                <a:srgbClr val="AE65D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114" y="2495145"/>
            <a:ext cx="8040070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c.)   </a:t>
            </a:r>
            <a:r>
              <a:rPr lang="en-US" sz="2000" dirty="0">
                <a:latin typeface="Arial Black" panose="020B0A04020102020204" pitchFamily="34" charset="0"/>
              </a:rPr>
              <a:t>A dog kennel owner has 100 ft. of fencing to enclose a rectangular dog run.  She wants it to be 5 times as long as it is wide.  Find the dimensions of the dog run.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endParaRPr lang="en-US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37671" y="1082763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STEPS: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40070" y="1339277"/>
            <a:ext cx="43687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>
                <a:solidFill>
                  <a:srgbClr val="00B050"/>
                </a:solidFill>
              </a:rPr>
              <a:t>Mark</a:t>
            </a:r>
            <a:r>
              <a:rPr lang="en-US" sz="2000" dirty="0"/>
              <a:t> the text by doing </a:t>
            </a:r>
          </a:p>
          <a:p>
            <a:r>
              <a:rPr lang="en-US" sz="2000" dirty="0"/>
              <a:t>    the following: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Circle</a:t>
            </a:r>
            <a:r>
              <a:rPr lang="en-US" sz="2000" dirty="0"/>
              <a:t> all of the </a:t>
            </a:r>
            <a:r>
              <a:rPr lang="en-US" sz="2000" b="1" dirty="0">
                <a:solidFill>
                  <a:srgbClr val="FF0000"/>
                </a:solidFill>
              </a:rPr>
              <a:t>numbers.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92D050"/>
                </a:solidFill>
              </a:rPr>
              <a:t>Underline </a:t>
            </a:r>
            <a:r>
              <a:rPr lang="en-US" sz="2000" dirty="0"/>
              <a:t>all of the </a:t>
            </a:r>
            <a:r>
              <a:rPr lang="en-US" sz="2000" b="1" dirty="0">
                <a:solidFill>
                  <a:srgbClr val="92D050"/>
                </a:solidFill>
              </a:rPr>
              <a:t>verbal phrases</a:t>
            </a:r>
            <a:r>
              <a:rPr lang="en-US" sz="2000" dirty="0"/>
              <a:t> that go with each number you circled.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D814B3"/>
                </a:solidFill>
              </a:rPr>
              <a:t>Draw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D814B3"/>
                </a:solidFill>
              </a:rPr>
              <a:t>rectangle or box around</a:t>
            </a:r>
            <a:r>
              <a:rPr lang="en-US" sz="2000" dirty="0"/>
              <a:t> the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D814B3"/>
                </a:solidFill>
              </a:rPr>
              <a:t>question </a:t>
            </a:r>
            <a:r>
              <a:rPr lang="en-US" sz="2000" dirty="0"/>
              <a:t>in the problem. </a:t>
            </a:r>
          </a:p>
          <a:p>
            <a:endParaRPr lang="en-US" sz="2000" dirty="0"/>
          </a:p>
          <a:p>
            <a:pPr marL="342900" indent="-342900">
              <a:buAutoNum type="arabicPeriod" startAt="2"/>
            </a:pPr>
            <a:r>
              <a:rPr lang="en-US" sz="2000" b="1" dirty="0">
                <a:solidFill>
                  <a:srgbClr val="FFFF00"/>
                </a:solidFill>
              </a:rPr>
              <a:t>Define</a:t>
            </a:r>
            <a:r>
              <a:rPr lang="en-US" sz="2000" dirty="0"/>
              <a:t> a </a:t>
            </a:r>
            <a:r>
              <a:rPr lang="en-US" sz="2000" b="1" dirty="0">
                <a:solidFill>
                  <a:srgbClr val="FFFF00"/>
                </a:solidFill>
              </a:rPr>
              <a:t>variable.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pPr marL="457200" indent="-457200">
              <a:buAutoNum type="arabicPeriod" startAt="3"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Write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an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equation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pPr marL="457200" indent="-457200">
              <a:buAutoNum type="arabicPeriod" startAt="4"/>
            </a:pPr>
            <a:r>
              <a:rPr lang="en-US" sz="2000" b="1" dirty="0">
                <a:solidFill>
                  <a:srgbClr val="00B050"/>
                </a:solidFill>
              </a:rPr>
              <a:t>Solve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the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Equation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5.  Answer</a:t>
            </a:r>
            <a:r>
              <a:rPr lang="en-US" sz="2000" dirty="0"/>
              <a:t> the </a:t>
            </a: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question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in a </a:t>
            </a: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complete sentence</a:t>
            </a:r>
            <a:r>
              <a:rPr lang="en-US" sz="2000" b="1" dirty="0">
                <a:solidFill>
                  <a:srgbClr val="FFFF00"/>
                </a:solidFill>
              </a:rPr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759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2"/>
            <a:ext cx="12191999" cy="1103312"/>
          </a:xfrm>
        </p:spPr>
        <p:txBody>
          <a:bodyPr>
            <a:noAutofit/>
          </a:bodyPr>
          <a:lstStyle/>
          <a:p>
            <a:r>
              <a:rPr lang="it-IT" sz="4400" dirty="0">
                <a:latin typeface="Comic Sans MS" panose="030F0702030302020204" pitchFamily="66" charset="0"/>
              </a:rPr>
              <a:t>EX. 3:  Real – world application: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183" y="2002346"/>
            <a:ext cx="628727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Answer each problem using the steps provided..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303" y="1645919"/>
            <a:ext cx="1293035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b="1" dirty="0">
                <a:solidFill>
                  <a:srgbClr val="AE65D1"/>
                </a:solidFill>
              </a:rPr>
              <a:t>I/WE DO:</a:t>
            </a:r>
            <a:endParaRPr lang="en-US" sz="2000" dirty="0">
              <a:solidFill>
                <a:srgbClr val="AE65D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114" y="2495145"/>
            <a:ext cx="8040070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d.) </a:t>
            </a:r>
            <a:r>
              <a:rPr lang="en-US" altLang="en-US" sz="2000" dirty="0">
                <a:latin typeface="Arial Black" panose="020B0A04020102020204" pitchFamily="34" charset="0"/>
              </a:rPr>
              <a:t>Two buses leave Fresno at the same time and travel in opposite directions.  One bus averages 55 mph and the other 45 mph.  When will they be 400 miles apart?</a:t>
            </a:r>
          </a:p>
          <a:p>
            <a:r>
              <a:rPr lang="en-US" altLang="en-US" sz="2000" dirty="0">
                <a:solidFill>
                  <a:srgbClr val="C20E5F"/>
                </a:solidFill>
                <a:latin typeface="Arial Black" panose="020B0A04020102020204" pitchFamily="34" charset="0"/>
              </a:rPr>
              <a:t>Note: distance = (rate)(time) or d=</a:t>
            </a:r>
            <a:r>
              <a:rPr lang="en-US" altLang="en-US" sz="2000" dirty="0" err="1">
                <a:solidFill>
                  <a:srgbClr val="C20E5F"/>
                </a:solidFill>
                <a:latin typeface="Arial Black" panose="020B0A04020102020204" pitchFamily="34" charset="0"/>
              </a:rPr>
              <a:t>rt</a:t>
            </a:r>
            <a:endParaRPr lang="en-US" altLang="en-US" sz="2000" dirty="0">
              <a:solidFill>
                <a:srgbClr val="C20E5F"/>
              </a:solidFill>
              <a:latin typeface="Arial Black" panose="020B0A04020102020204" pitchFamily="34" charset="0"/>
            </a:endParaRPr>
          </a:p>
          <a:p>
            <a:endParaRPr lang="en-US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37671" y="1082763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STEPS: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40070" y="1339277"/>
            <a:ext cx="43687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>
                <a:solidFill>
                  <a:srgbClr val="00B050"/>
                </a:solidFill>
              </a:rPr>
              <a:t>Mark</a:t>
            </a:r>
            <a:r>
              <a:rPr lang="en-US" sz="2000" dirty="0"/>
              <a:t> the text by doing </a:t>
            </a:r>
          </a:p>
          <a:p>
            <a:r>
              <a:rPr lang="en-US" sz="2000" dirty="0"/>
              <a:t>    the following: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Circle</a:t>
            </a:r>
            <a:r>
              <a:rPr lang="en-US" sz="2000" dirty="0"/>
              <a:t> all of the </a:t>
            </a:r>
            <a:r>
              <a:rPr lang="en-US" sz="2000" b="1" dirty="0">
                <a:solidFill>
                  <a:srgbClr val="FF0000"/>
                </a:solidFill>
              </a:rPr>
              <a:t>numbers.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92D050"/>
                </a:solidFill>
              </a:rPr>
              <a:t>Underline </a:t>
            </a:r>
            <a:r>
              <a:rPr lang="en-US" sz="2000" dirty="0"/>
              <a:t>all of the </a:t>
            </a:r>
            <a:r>
              <a:rPr lang="en-US" sz="2000" b="1" dirty="0">
                <a:solidFill>
                  <a:srgbClr val="92D050"/>
                </a:solidFill>
              </a:rPr>
              <a:t>verbal phrases</a:t>
            </a:r>
            <a:r>
              <a:rPr lang="en-US" sz="2000" dirty="0"/>
              <a:t> that go with each number you circled.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D814B3"/>
                </a:solidFill>
              </a:rPr>
              <a:t>Draw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D814B3"/>
                </a:solidFill>
              </a:rPr>
              <a:t>rectangle or box around</a:t>
            </a:r>
            <a:r>
              <a:rPr lang="en-US" sz="2000" dirty="0"/>
              <a:t> the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D814B3"/>
                </a:solidFill>
              </a:rPr>
              <a:t>question </a:t>
            </a:r>
            <a:r>
              <a:rPr lang="en-US" sz="2000" dirty="0"/>
              <a:t>in the problem. </a:t>
            </a:r>
          </a:p>
          <a:p>
            <a:endParaRPr lang="en-US" sz="2000" dirty="0"/>
          </a:p>
          <a:p>
            <a:pPr marL="342900" indent="-342900">
              <a:buAutoNum type="arabicPeriod" startAt="2"/>
            </a:pPr>
            <a:r>
              <a:rPr lang="en-US" sz="2000" b="1" dirty="0">
                <a:solidFill>
                  <a:srgbClr val="FFFF00"/>
                </a:solidFill>
              </a:rPr>
              <a:t>Define</a:t>
            </a:r>
            <a:r>
              <a:rPr lang="en-US" sz="2000" dirty="0"/>
              <a:t> a </a:t>
            </a:r>
            <a:r>
              <a:rPr lang="en-US" sz="2000" b="1" dirty="0">
                <a:solidFill>
                  <a:srgbClr val="FFFF00"/>
                </a:solidFill>
              </a:rPr>
              <a:t>variable.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pPr marL="457200" indent="-457200">
              <a:buAutoNum type="arabicPeriod" startAt="3"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Write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an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equation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pPr marL="457200" indent="-457200">
              <a:buAutoNum type="arabicPeriod" startAt="4"/>
            </a:pPr>
            <a:r>
              <a:rPr lang="en-US" sz="2000" b="1" dirty="0">
                <a:solidFill>
                  <a:srgbClr val="00B050"/>
                </a:solidFill>
              </a:rPr>
              <a:t>Solve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the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Equation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5.  Answer</a:t>
            </a:r>
            <a:r>
              <a:rPr lang="en-US" sz="2000" dirty="0"/>
              <a:t> the </a:t>
            </a: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question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in a </a:t>
            </a: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complete sentence</a:t>
            </a:r>
            <a:r>
              <a:rPr lang="en-US" sz="2000" b="1" dirty="0">
                <a:solidFill>
                  <a:srgbClr val="FFFF00"/>
                </a:solidFill>
              </a:rPr>
              <a:t>. 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676400" y="4572000"/>
            <a:ext cx="44196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3505200" y="4114800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Arial Black" panose="020B0A04020102020204" pitchFamily="34" charset="0"/>
              </a:rPr>
              <a:t>400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447800" y="5029200"/>
            <a:ext cx="26670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>
            <a:off x="4114800" y="5029200"/>
            <a:ext cx="21336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2286000" y="5105400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Arial Black" panose="020B0A04020102020204" pitchFamily="34" charset="0"/>
              </a:rPr>
              <a:t>55t </a:t>
            </a:r>
          </a:p>
        </p:txBody>
      </p:sp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4800600" y="510540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Arial Black" panose="020B0A04020102020204" pitchFamily="34" charset="0"/>
              </a:rPr>
              <a:t>45t</a:t>
            </a:r>
          </a:p>
        </p:txBody>
      </p:sp>
    </p:spTree>
    <p:extLst>
      <p:ext uri="{BB962C8B-B14F-4D97-AF65-F5344CB8AC3E}">
        <p14:creationId xmlns:p14="http://schemas.microsoft.com/office/powerpoint/2010/main" val="87218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9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2"/>
            <a:ext cx="12191999" cy="1103312"/>
          </a:xfrm>
        </p:spPr>
        <p:txBody>
          <a:bodyPr>
            <a:noAutofit/>
          </a:bodyPr>
          <a:lstStyle/>
          <a:p>
            <a:r>
              <a:rPr lang="it-IT" sz="4400" dirty="0">
                <a:latin typeface="Comic Sans MS" panose="030F0702030302020204" pitchFamily="66" charset="0"/>
              </a:rPr>
              <a:t>EX. 3:  Real – world application: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183" y="2002346"/>
            <a:ext cx="628727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Answer each problem using the steps provided..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303" y="1645919"/>
            <a:ext cx="1293035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b="1" dirty="0">
                <a:solidFill>
                  <a:srgbClr val="AE65D1"/>
                </a:solidFill>
              </a:rPr>
              <a:t>I/WE DO:</a:t>
            </a:r>
            <a:endParaRPr lang="en-US" sz="2000" dirty="0">
              <a:solidFill>
                <a:srgbClr val="AE65D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114" y="2495145"/>
            <a:ext cx="804007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e.)  </a:t>
            </a:r>
            <a:r>
              <a:rPr lang="en-US" sz="2000" dirty="0">
                <a:latin typeface="Arial Black" panose="020B0A04020102020204" pitchFamily="34" charset="0"/>
              </a:rPr>
              <a:t>The sum of three consecutive integers is 90.  Find the three integers.</a:t>
            </a:r>
            <a:endParaRPr lang="en-US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37671" y="1082763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STEPS: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40070" y="1339277"/>
            <a:ext cx="43687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>
                <a:solidFill>
                  <a:srgbClr val="00B050"/>
                </a:solidFill>
              </a:rPr>
              <a:t>Mark</a:t>
            </a:r>
            <a:r>
              <a:rPr lang="en-US" sz="2000" dirty="0"/>
              <a:t> the text by doing </a:t>
            </a:r>
          </a:p>
          <a:p>
            <a:r>
              <a:rPr lang="en-US" sz="2000" dirty="0"/>
              <a:t>    the following: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Circle</a:t>
            </a:r>
            <a:r>
              <a:rPr lang="en-US" sz="2000" dirty="0"/>
              <a:t> all of the </a:t>
            </a:r>
            <a:r>
              <a:rPr lang="en-US" sz="2000" b="1" dirty="0">
                <a:solidFill>
                  <a:srgbClr val="FF0000"/>
                </a:solidFill>
              </a:rPr>
              <a:t>numbers.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92D050"/>
                </a:solidFill>
              </a:rPr>
              <a:t>Underline </a:t>
            </a:r>
            <a:r>
              <a:rPr lang="en-US" sz="2000" dirty="0"/>
              <a:t>all of the </a:t>
            </a:r>
            <a:r>
              <a:rPr lang="en-US" sz="2000" b="1" dirty="0">
                <a:solidFill>
                  <a:srgbClr val="92D050"/>
                </a:solidFill>
              </a:rPr>
              <a:t>verbal phrases</a:t>
            </a:r>
            <a:r>
              <a:rPr lang="en-US" sz="2000" dirty="0"/>
              <a:t> that go with each number you circled.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D814B3"/>
                </a:solidFill>
              </a:rPr>
              <a:t>Draw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D814B3"/>
                </a:solidFill>
              </a:rPr>
              <a:t>rectangle or box around</a:t>
            </a:r>
            <a:r>
              <a:rPr lang="en-US" sz="2000" dirty="0"/>
              <a:t> the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D814B3"/>
                </a:solidFill>
              </a:rPr>
              <a:t>question </a:t>
            </a:r>
            <a:r>
              <a:rPr lang="en-US" sz="2000" dirty="0"/>
              <a:t>in the problem. </a:t>
            </a:r>
          </a:p>
          <a:p>
            <a:endParaRPr lang="en-US" sz="2000" dirty="0"/>
          </a:p>
          <a:p>
            <a:pPr marL="342900" indent="-342900">
              <a:buAutoNum type="arabicPeriod" startAt="2"/>
            </a:pPr>
            <a:r>
              <a:rPr lang="en-US" sz="2000" b="1" dirty="0">
                <a:solidFill>
                  <a:srgbClr val="FFFF00"/>
                </a:solidFill>
              </a:rPr>
              <a:t>Define</a:t>
            </a:r>
            <a:r>
              <a:rPr lang="en-US" sz="2000" dirty="0"/>
              <a:t> a </a:t>
            </a:r>
            <a:r>
              <a:rPr lang="en-US" sz="2000" b="1" dirty="0">
                <a:solidFill>
                  <a:srgbClr val="FFFF00"/>
                </a:solidFill>
              </a:rPr>
              <a:t>variable.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pPr marL="457200" indent="-457200">
              <a:buAutoNum type="arabicPeriod" startAt="3"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Write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an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equation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pPr marL="457200" indent="-457200">
              <a:buAutoNum type="arabicPeriod" startAt="4"/>
            </a:pPr>
            <a:r>
              <a:rPr lang="en-US" sz="2000" b="1" dirty="0">
                <a:solidFill>
                  <a:srgbClr val="00B050"/>
                </a:solidFill>
              </a:rPr>
              <a:t>Solve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the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Equation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5.  Answer</a:t>
            </a:r>
            <a:r>
              <a:rPr lang="en-US" sz="2000" dirty="0"/>
              <a:t> the </a:t>
            </a: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question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in a </a:t>
            </a: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complete sentence</a:t>
            </a:r>
            <a:r>
              <a:rPr lang="en-US" sz="2000" b="1" dirty="0">
                <a:solidFill>
                  <a:srgbClr val="FFFF00"/>
                </a:solidFill>
              </a:rPr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593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2"/>
            <a:ext cx="12191999" cy="1103312"/>
          </a:xfrm>
        </p:spPr>
        <p:txBody>
          <a:bodyPr>
            <a:noAutofit/>
          </a:bodyPr>
          <a:lstStyle/>
          <a:p>
            <a:r>
              <a:rPr lang="it-IT" sz="4400" dirty="0">
                <a:latin typeface="Comic Sans MS" panose="030F0702030302020204" pitchFamily="66" charset="0"/>
              </a:rPr>
              <a:t>EX. 3:  Real – world application: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28" y="1709213"/>
            <a:ext cx="628727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Answer each problem using the steps provided..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303" y="1365515"/>
            <a:ext cx="1293035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b="1" dirty="0">
                <a:solidFill>
                  <a:srgbClr val="AE65D1"/>
                </a:solidFill>
              </a:rPr>
              <a:t>YOU DO:</a:t>
            </a:r>
            <a:endParaRPr lang="en-US" sz="2000" dirty="0">
              <a:solidFill>
                <a:srgbClr val="AE65D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226683"/>
            <a:ext cx="8156184" cy="224676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f.)  </a:t>
            </a:r>
            <a:r>
              <a:rPr lang="en-US" altLang="en-US" sz="2000" dirty="0">
                <a:latin typeface="Arial Black" panose="020B0A04020102020204" pitchFamily="34" charset="0"/>
              </a:rPr>
              <a:t>Mike and Adam left a bus terminal at the same time and traveled in opposite directions. Mike’s bus was in heavy traffic and had to travel 20 mi/h slower than Adam’s bus. After 3 hours, their buses were 270 miles apart. How fast was each bus going?</a:t>
            </a:r>
          </a:p>
          <a:p>
            <a:r>
              <a:rPr lang="en-US" altLang="en-US" sz="2000" dirty="0">
                <a:solidFill>
                  <a:srgbClr val="C20E5F"/>
                </a:solidFill>
                <a:latin typeface="Arial Black" panose="020B0A04020102020204" pitchFamily="34" charset="0"/>
              </a:rPr>
              <a:t>Note:  distance = (rate)(time) or d = </a:t>
            </a:r>
            <a:r>
              <a:rPr lang="en-US" altLang="en-US" sz="2000" dirty="0" err="1">
                <a:solidFill>
                  <a:srgbClr val="C20E5F"/>
                </a:solidFill>
                <a:latin typeface="Arial Black" panose="020B0A04020102020204" pitchFamily="34" charset="0"/>
              </a:rPr>
              <a:t>rt</a:t>
            </a:r>
            <a:endParaRPr lang="en-US" altLang="en-US" sz="2000" dirty="0">
              <a:solidFill>
                <a:srgbClr val="C20E5F"/>
              </a:solidFill>
              <a:latin typeface="Arial Black" panose="020B0A04020102020204" pitchFamily="34" charset="0"/>
            </a:endParaRPr>
          </a:p>
          <a:p>
            <a:endParaRPr lang="en-US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37671" y="1082763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STEPS: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40070" y="1339277"/>
            <a:ext cx="43687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>
                <a:solidFill>
                  <a:srgbClr val="00B050"/>
                </a:solidFill>
              </a:rPr>
              <a:t>Mark</a:t>
            </a:r>
            <a:r>
              <a:rPr lang="en-US" sz="2000" dirty="0"/>
              <a:t> the text by doing </a:t>
            </a:r>
          </a:p>
          <a:p>
            <a:r>
              <a:rPr lang="en-US" sz="2000" dirty="0"/>
              <a:t>    the following: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Circle</a:t>
            </a:r>
            <a:r>
              <a:rPr lang="en-US" sz="2000" dirty="0"/>
              <a:t> all of the </a:t>
            </a:r>
            <a:r>
              <a:rPr lang="en-US" sz="2000" b="1" dirty="0">
                <a:solidFill>
                  <a:srgbClr val="FF0000"/>
                </a:solidFill>
              </a:rPr>
              <a:t>numbers.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92D050"/>
                </a:solidFill>
              </a:rPr>
              <a:t>Underline </a:t>
            </a:r>
            <a:r>
              <a:rPr lang="en-US" sz="2000" dirty="0"/>
              <a:t>all of the </a:t>
            </a:r>
            <a:r>
              <a:rPr lang="en-US" sz="2000" b="1" dirty="0">
                <a:solidFill>
                  <a:srgbClr val="92D050"/>
                </a:solidFill>
              </a:rPr>
              <a:t>verbal phrases</a:t>
            </a:r>
            <a:r>
              <a:rPr lang="en-US" sz="2000" dirty="0"/>
              <a:t> that go with each number you circled.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D814B3"/>
                </a:solidFill>
              </a:rPr>
              <a:t>Draw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D814B3"/>
                </a:solidFill>
              </a:rPr>
              <a:t>rectangle or box around</a:t>
            </a:r>
            <a:r>
              <a:rPr lang="en-US" sz="2000" dirty="0"/>
              <a:t> the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D814B3"/>
                </a:solidFill>
              </a:rPr>
              <a:t>question </a:t>
            </a:r>
            <a:r>
              <a:rPr lang="en-US" sz="2000" dirty="0"/>
              <a:t>in the problem. </a:t>
            </a:r>
          </a:p>
          <a:p>
            <a:endParaRPr lang="en-US" sz="2000" dirty="0"/>
          </a:p>
          <a:p>
            <a:pPr marL="342900" indent="-342900">
              <a:buAutoNum type="arabicPeriod" startAt="2"/>
            </a:pPr>
            <a:r>
              <a:rPr lang="en-US" sz="2000" b="1" dirty="0">
                <a:solidFill>
                  <a:srgbClr val="FFFF00"/>
                </a:solidFill>
              </a:rPr>
              <a:t>Define</a:t>
            </a:r>
            <a:r>
              <a:rPr lang="en-US" sz="2000" dirty="0"/>
              <a:t> a </a:t>
            </a:r>
            <a:r>
              <a:rPr lang="en-US" sz="2000" b="1" dirty="0">
                <a:solidFill>
                  <a:srgbClr val="FFFF00"/>
                </a:solidFill>
              </a:rPr>
              <a:t>variable.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pPr marL="457200" indent="-457200">
              <a:buAutoNum type="arabicPeriod" startAt="3"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Write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an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equation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pPr marL="457200" indent="-457200">
              <a:buAutoNum type="arabicPeriod" startAt="4"/>
            </a:pPr>
            <a:r>
              <a:rPr lang="en-US" sz="2000" b="1" dirty="0">
                <a:solidFill>
                  <a:srgbClr val="00B050"/>
                </a:solidFill>
              </a:rPr>
              <a:t>Solve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the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Equation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5.  Answer</a:t>
            </a:r>
            <a:r>
              <a:rPr lang="en-US" sz="2000" dirty="0"/>
              <a:t> the </a:t>
            </a: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question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in a </a:t>
            </a: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complete sentence</a:t>
            </a:r>
            <a:r>
              <a:rPr lang="en-US" sz="2000" b="1" dirty="0">
                <a:solidFill>
                  <a:srgbClr val="FFFF00"/>
                </a:solidFill>
              </a:rPr>
              <a:t>. 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676400" y="4572000"/>
            <a:ext cx="44196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1447800" y="5029200"/>
            <a:ext cx="26670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>
            <a:off x="4114800" y="5029200"/>
            <a:ext cx="21336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3618015" y="417195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Arial Black" panose="020B0A04020102020204" pitchFamily="34" charset="0"/>
              </a:rPr>
              <a:t>270</a:t>
            </a:r>
          </a:p>
        </p:txBody>
      </p:sp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2286000" y="5127749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Arial Black" panose="020B0A04020102020204" pitchFamily="34" charset="0"/>
              </a:rPr>
              <a:t>Mike </a:t>
            </a:r>
          </a:p>
        </p:txBody>
      </p: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4718629" y="5181599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Arial Black" panose="020B0A04020102020204" pitchFamily="34" charset="0"/>
              </a:rPr>
              <a:t>Adam</a:t>
            </a:r>
          </a:p>
        </p:txBody>
      </p:sp>
    </p:spTree>
    <p:extLst>
      <p:ext uri="{BB962C8B-B14F-4D97-AF65-F5344CB8AC3E}">
        <p14:creationId xmlns:p14="http://schemas.microsoft.com/office/powerpoint/2010/main" val="409618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2"/>
            <a:ext cx="12191999" cy="1103312"/>
          </a:xfrm>
        </p:spPr>
        <p:txBody>
          <a:bodyPr>
            <a:noAutofit/>
          </a:bodyPr>
          <a:lstStyle/>
          <a:p>
            <a:r>
              <a:rPr lang="it-IT" sz="4400" dirty="0">
                <a:latin typeface="Comic Sans MS" panose="030F0702030302020204" pitchFamily="66" charset="0"/>
              </a:rPr>
              <a:t>EX. 3:  Real – world application: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28" y="1709213"/>
            <a:ext cx="628727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Answer each problem using the steps provided..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303" y="1365515"/>
            <a:ext cx="1293035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b="1" dirty="0">
                <a:solidFill>
                  <a:srgbClr val="AE65D1"/>
                </a:solidFill>
              </a:rPr>
              <a:t>YOU DO:</a:t>
            </a:r>
            <a:endParaRPr lang="en-US" sz="2000" dirty="0">
              <a:solidFill>
                <a:srgbClr val="AE65D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226683"/>
            <a:ext cx="8156184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g.) </a:t>
            </a:r>
            <a:r>
              <a:rPr lang="en-US" altLang="en-US" sz="2000" b="1" dirty="0">
                <a:latin typeface="Arial Black" panose="020B0A04020102020204" pitchFamily="34" charset="0"/>
              </a:rPr>
              <a:t>The sides of a triangle are in the ratio 5 : 12 : 13. What is the length of each side of the triangle if the perimeter of the triangle is 15 in.?</a:t>
            </a:r>
          </a:p>
          <a:p>
            <a:endParaRPr lang="en-US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37671" y="1082763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STEPS: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40070" y="1339277"/>
            <a:ext cx="43687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>
                <a:solidFill>
                  <a:srgbClr val="00B050"/>
                </a:solidFill>
              </a:rPr>
              <a:t>Mark</a:t>
            </a:r>
            <a:r>
              <a:rPr lang="en-US" sz="2000" dirty="0"/>
              <a:t> the text by doing </a:t>
            </a:r>
          </a:p>
          <a:p>
            <a:r>
              <a:rPr lang="en-US" sz="2000" dirty="0"/>
              <a:t>    the following: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Circle</a:t>
            </a:r>
            <a:r>
              <a:rPr lang="en-US" sz="2000" dirty="0"/>
              <a:t> all of the </a:t>
            </a:r>
            <a:r>
              <a:rPr lang="en-US" sz="2000" b="1" dirty="0">
                <a:solidFill>
                  <a:srgbClr val="FF0000"/>
                </a:solidFill>
              </a:rPr>
              <a:t>numbers.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92D050"/>
                </a:solidFill>
              </a:rPr>
              <a:t>Underline </a:t>
            </a:r>
            <a:r>
              <a:rPr lang="en-US" sz="2000" dirty="0"/>
              <a:t>all of the </a:t>
            </a:r>
            <a:r>
              <a:rPr lang="en-US" sz="2000" b="1" dirty="0">
                <a:solidFill>
                  <a:srgbClr val="92D050"/>
                </a:solidFill>
              </a:rPr>
              <a:t>verbal phrases</a:t>
            </a:r>
            <a:r>
              <a:rPr lang="en-US" sz="2000" dirty="0"/>
              <a:t> that go with each number you circled.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D814B3"/>
                </a:solidFill>
              </a:rPr>
              <a:t>Draw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D814B3"/>
                </a:solidFill>
              </a:rPr>
              <a:t>rectangle or box around</a:t>
            </a:r>
            <a:r>
              <a:rPr lang="en-US" sz="2000" dirty="0"/>
              <a:t> the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D814B3"/>
                </a:solidFill>
              </a:rPr>
              <a:t>question </a:t>
            </a:r>
            <a:r>
              <a:rPr lang="en-US" sz="2000" dirty="0"/>
              <a:t>in the problem. </a:t>
            </a:r>
          </a:p>
          <a:p>
            <a:endParaRPr lang="en-US" sz="2000" dirty="0"/>
          </a:p>
          <a:p>
            <a:pPr marL="342900" indent="-342900">
              <a:buAutoNum type="arabicPeriod" startAt="2"/>
            </a:pPr>
            <a:r>
              <a:rPr lang="en-US" sz="2000" b="1" dirty="0">
                <a:solidFill>
                  <a:srgbClr val="FFFF00"/>
                </a:solidFill>
              </a:rPr>
              <a:t>Define</a:t>
            </a:r>
            <a:r>
              <a:rPr lang="en-US" sz="2000" dirty="0"/>
              <a:t> a </a:t>
            </a:r>
            <a:r>
              <a:rPr lang="en-US" sz="2000" b="1" dirty="0">
                <a:solidFill>
                  <a:srgbClr val="FFFF00"/>
                </a:solidFill>
              </a:rPr>
              <a:t>variable.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pPr marL="457200" indent="-457200">
              <a:buAutoNum type="arabicPeriod" startAt="3"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Write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an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equation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pPr marL="457200" indent="-457200">
              <a:buAutoNum type="arabicPeriod" startAt="4"/>
            </a:pPr>
            <a:r>
              <a:rPr lang="en-US" sz="2000" b="1" dirty="0">
                <a:solidFill>
                  <a:srgbClr val="00B050"/>
                </a:solidFill>
              </a:rPr>
              <a:t>Solve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the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Equation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5.  Answer</a:t>
            </a:r>
            <a:r>
              <a:rPr lang="en-US" sz="2000" dirty="0"/>
              <a:t> the </a:t>
            </a: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question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in a </a:t>
            </a: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complete sentence</a:t>
            </a:r>
            <a:r>
              <a:rPr lang="en-US" sz="2000" b="1" dirty="0">
                <a:solidFill>
                  <a:srgbClr val="FFFF00"/>
                </a:solidFill>
              </a:rPr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653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2"/>
            <a:ext cx="12191999" cy="1103312"/>
          </a:xfrm>
        </p:spPr>
        <p:txBody>
          <a:bodyPr>
            <a:noAutofit/>
          </a:bodyPr>
          <a:lstStyle/>
          <a:p>
            <a:r>
              <a:rPr lang="it-IT" sz="4400" dirty="0">
                <a:latin typeface="Comic Sans MS" panose="030F0702030302020204" pitchFamily="66" charset="0"/>
              </a:rPr>
              <a:t>EX. 3:  Real – world application: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28" y="1709213"/>
            <a:ext cx="628727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Answer each problem using the steps provided..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303" y="1365515"/>
            <a:ext cx="1293035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b="1" dirty="0">
                <a:solidFill>
                  <a:srgbClr val="AE65D1"/>
                </a:solidFill>
              </a:rPr>
              <a:t>YOU DO:</a:t>
            </a:r>
            <a:endParaRPr lang="en-US" sz="2000" dirty="0">
              <a:solidFill>
                <a:srgbClr val="AE65D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226683"/>
            <a:ext cx="8156184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h.)  </a:t>
            </a:r>
            <a:r>
              <a:rPr lang="en-US" sz="2000" dirty="0">
                <a:latin typeface="Arial Black" panose="020B0A04020102020204" pitchFamily="34" charset="0"/>
              </a:rPr>
              <a:t>Adrian will use part of garage wall as one of the long sides of a rectangular rabbit pen.  He wants the pen to be 3 times as long as it is wide.  He plans to use 68 ft. of fencing.  Find the dimensions of the rabbit pen.</a:t>
            </a:r>
            <a:r>
              <a:rPr lang="en-US" sz="2000" b="1" dirty="0">
                <a:solidFill>
                  <a:srgbClr val="00B0F0"/>
                </a:solidFill>
              </a:rPr>
              <a:t> </a:t>
            </a:r>
            <a:endParaRPr lang="en-US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37671" y="1082763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STEPS: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40070" y="1339277"/>
            <a:ext cx="43687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>
                <a:solidFill>
                  <a:srgbClr val="00B050"/>
                </a:solidFill>
              </a:rPr>
              <a:t>Mark</a:t>
            </a:r>
            <a:r>
              <a:rPr lang="en-US" sz="2000" dirty="0"/>
              <a:t> the text by doing </a:t>
            </a:r>
          </a:p>
          <a:p>
            <a:r>
              <a:rPr lang="en-US" sz="2000" dirty="0"/>
              <a:t>    the following: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Circle</a:t>
            </a:r>
            <a:r>
              <a:rPr lang="en-US" sz="2000" dirty="0"/>
              <a:t> all of the </a:t>
            </a:r>
            <a:r>
              <a:rPr lang="en-US" sz="2000" b="1" dirty="0">
                <a:solidFill>
                  <a:srgbClr val="FF0000"/>
                </a:solidFill>
              </a:rPr>
              <a:t>numbers.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92D050"/>
                </a:solidFill>
              </a:rPr>
              <a:t>Underline </a:t>
            </a:r>
            <a:r>
              <a:rPr lang="en-US" sz="2000" dirty="0"/>
              <a:t>all of the </a:t>
            </a:r>
            <a:r>
              <a:rPr lang="en-US" sz="2000" b="1" dirty="0">
                <a:solidFill>
                  <a:srgbClr val="92D050"/>
                </a:solidFill>
              </a:rPr>
              <a:t>verbal phrases</a:t>
            </a:r>
            <a:r>
              <a:rPr lang="en-US" sz="2000" dirty="0"/>
              <a:t> that go with each number you circled.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D814B3"/>
                </a:solidFill>
              </a:rPr>
              <a:t>Draw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D814B3"/>
                </a:solidFill>
              </a:rPr>
              <a:t>rectangle or box around</a:t>
            </a:r>
            <a:r>
              <a:rPr lang="en-US" sz="2000" dirty="0"/>
              <a:t> the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D814B3"/>
                </a:solidFill>
              </a:rPr>
              <a:t>question </a:t>
            </a:r>
            <a:r>
              <a:rPr lang="en-US" sz="2000" dirty="0"/>
              <a:t>in the problem. </a:t>
            </a:r>
          </a:p>
          <a:p>
            <a:endParaRPr lang="en-US" sz="2000" dirty="0"/>
          </a:p>
          <a:p>
            <a:pPr marL="342900" indent="-342900">
              <a:buAutoNum type="arabicPeriod" startAt="2"/>
            </a:pPr>
            <a:r>
              <a:rPr lang="en-US" sz="2000" b="1" dirty="0">
                <a:solidFill>
                  <a:srgbClr val="FFFF00"/>
                </a:solidFill>
              </a:rPr>
              <a:t>Define</a:t>
            </a:r>
            <a:r>
              <a:rPr lang="en-US" sz="2000" dirty="0"/>
              <a:t> a </a:t>
            </a:r>
            <a:r>
              <a:rPr lang="en-US" sz="2000" b="1" dirty="0">
                <a:solidFill>
                  <a:srgbClr val="FFFF00"/>
                </a:solidFill>
              </a:rPr>
              <a:t>variable.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pPr marL="457200" indent="-457200">
              <a:buAutoNum type="arabicPeriod" startAt="3"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Write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an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equation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pPr marL="457200" indent="-457200">
              <a:buAutoNum type="arabicPeriod" startAt="4"/>
            </a:pPr>
            <a:r>
              <a:rPr lang="en-US" sz="2000" b="1" dirty="0">
                <a:solidFill>
                  <a:srgbClr val="00B050"/>
                </a:solidFill>
              </a:rPr>
              <a:t>Solve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the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Equation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5.  Answer</a:t>
            </a:r>
            <a:r>
              <a:rPr lang="en-US" sz="2000" dirty="0"/>
              <a:t> the </a:t>
            </a: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question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in a </a:t>
            </a: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complete sentence</a:t>
            </a:r>
            <a:r>
              <a:rPr lang="en-US" sz="2000" b="1" dirty="0">
                <a:solidFill>
                  <a:srgbClr val="FFFF00"/>
                </a:solidFill>
              </a:rPr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715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2"/>
            <a:ext cx="12191999" cy="1103312"/>
          </a:xfrm>
        </p:spPr>
        <p:txBody>
          <a:bodyPr>
            <a:noAutofit/>
          </a:bodyPr>
          <a:lstStyle/>
          <a:p>
            <a:r>
              <a:rPr lang="it-IT" sz="4400" dirty="0">
                <a:latin typeface="Comic Sans MS" panose="030F0702030302020204" pitchFamily="66" charset="0"/>
              </a:rPr>
              <a:t>EX. 3:  Real – world application: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28" y="1709213"/>
            <a:ext cx="628727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Answer each problem using the steps provided..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303" y="1365515"/>
            <a:ext cx="1293035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b="1" dirty="0">
                <a:solidFill>
                  <a:srgbClr val="AE65D1"/>
                </a:solidFill>
              </a:rPr>
              <a:t>YOU DO:</a:t>
            </a:r>
            <a:endParaRPr lang="en-US" sz="2000" dirty="0">
              <a:solidFill>
                <a:srgbClr val="AE65D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0" y="2226683"/>
                <a:ext cx="8156184" cy="1326966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B0F0"/>
                    </a:solidFill>
                  </a:rPr>
                  <a:t>i.)  </a:t>
                </a:r>
                <a:r>
                  <a:rPr lang="en-US" sz="2000" dirty="0">
                    <a:latin typeface="Arial Black" panose="020B0A04020102020204" pitchFamily="34" charset="0"/>
                  </a:rPr>
                  <a:t>A space probe leaves Earth at the rate of 3km/s.  After 100 days, a radio signal is sent to the probe.  Radio signals travel at the speed of light, about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en-US" sz="2000" dirty="0">
                    <a:latin typeface="Arial Black" panose="020B0A04020102020204" pitchFamily="34" charset="0"/>
                  </a:rPr>
                  <a:t> km/s.  About how long does the signal take to reach the probe?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26683"/>
                <a:ext cx="8156184" cy="1326966"/>
              </a:xfrm>
              <a:prstGeom prst="rect">
                <a:avLst/>
              </a:prstGeom>
              <a:blipFill>
                <a:blip r:embed="rId3"/>
                <a:stretch>
                  <a:fillRect l="-747" t="-3211" r="-1570"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537671" y="1082763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STEPS: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40070" y="1339277"/>
            <a:ext cx="43687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>
                <a:solidFill>
                  <a:srgbClr val="00B050"/>
                </a:solidFill>
              </a:rPr>
              <a:t>Mark</a:t>
            </a:r>
            <a:r>
              <a:rPr lang="en-US" sz="2000" dirty="0"/>
              <a:t> the text by doing </a:t>
            </a:r>
          </a:p>
          <a:p>
            <a:r>
              <a:rPr lang="en-US" sz="2000" dirty="0"/>
              <a:t>    the following: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Circle</a:t>
            </a:r>
            <a:r>
              <a:rPr lang="en-US" sz="2000" dirty="0"/>
              <a:t> all of the </a:t>
            </a:r>
            <a:r>
              <a:rPr lang="en-US" sz="2000" b="1" dirty="0">
                <a:solidFill>
                  <a:srgbClr val="FF0000"/>
                </a:solidFill>
              </a:rPr>
              <a:t>numbers.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92D050"/>
                </a:solidFill>
              </a:rPr>
              <a:t>Underline </a:t>
            </a:r>
            <a:r>
              <a:rPr lang="en-US" sz="2000" dirty="0"/>
              <a:t>all of the </a:t>
            </a:r>
            <a:r>
              <a:rPr lang="en-US" sz="2000" b="1" dirty="0">
                <a:solidFill>
                  <a:srgbClr val="92D050"/>
                </a:solidFill>
              </a:rPr>
              <a:t>verbal phrases</a:t>
            </a:r>
            <a:r>
              <a:rPr lang="en-US" sz="2000" dirty="0"/>
              <a:t> that go with each number you circled.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D814B3"/>
                </a:solidFill>
              </a:rPr>
              <a:t>Draw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D814B3"/>
                </a:solidFill>
              </a:rPr>
              <a:t>rectangle or box around</a:t>
            </a:r>
            <a:r>
              <a:rPr lang="en-US" sz="2000" dirty="0"/>
              <a:t> the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D814B3"/>
                </a:solidFill>
              </a:rPr>
              <a:t>question </a:t>
            </a:r>
            <a:r>
              <a:rPr lang="en-US" sz="2000" dirty="0"/>
              <a:t>in the problem. </a:t>
            </a:r>
          </a:p>
          <a:p>
            <a:endParaRPr lang="en-US" sz="2000" dirty="0"/>
          </a:p>
          <a:p>
            <a:pPr marL="342900" indent="-342900">
              <a:buAutoNum type="arabicPeriod" startAt="2"/>
            </a:pPr>
            <a:r>
              <a:rPr lang="en-US" sz="2000" b="1" dirty="0">
                <a:solidFill>
                  <a:srgbClr val="FFFF00"/>
                </a:solidFill>
              </a:rPr>
              <a:t>Define</a:t>
            </a:r>
            <a:r>
              <a:rPr lang="en-US" sz="2000" dirty="0"/>
              <a:t> a </a:t>
            </a:r>
            <a:r>
              <a:rPr lang="en-US" sz="2000" b="1" dirty="0">
                <a:solidFill>
                  <a:srgbClr val="FFFF00"/>
                </a:solidFill>
              </a:rPr>
              <a:t>variable.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pPr marL="457200" indent="-457200">
              <a:buAutoNum type="arabicPeriod" startAt="3"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Write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an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equation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pPr marL="457200" indent="-457200">
              <a:buAutoNum type="arabicPeriod" startAt="4"/>
            </a:pPr>
            <a:r>
              <a:rPr lang="en-US" sz="2000" b="1" dirty="0">
                <a:solidFill>
                  <a:srgbClr val="00B050"/>
                </a:solidFill>
              </a:rPr>
              <a:t>Solve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the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Equation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5.  Answer</a:t>
            </a:r>
            <a:r>
              <a:rPr lang="en-US" sz="2000" dirty="0"/>
              <a:t> the </a:t>
            </a: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question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in a </a:t>
            </a: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complete sentence</a:t>
            </a:r>
            <a:r>
              <a:rPr lang="en-US" sz="2000" b="1" dirty="0">
                <a:solidFill>
                  <a:srgbClr val="FFFF00"/>
                </a:solidFill>
              </a:rPr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153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2"/>
            <a:ext cx="12191999" cy="1103312"/>
          </a:xfrm>
        </p:spPr>
        <p:txBody>
          <a:bodyPr>
            <a:noAutofit/>
          </a:bodyPr>
          <a:lstStyle/>
          <a:p>
            <a:r>
              <a:rPr lang="it-IT" sz="4400" dirty="0">
                <a:latin typeface="Comic Sans MS" panose="030F0702030302020204" pitchFamily="66" charset="0"/>
              </a:rPr>
              <a:t>EX. 3:  Real – world application: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28" y="1709213"/>
            <a:ext cx="628727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Answer each problem using the steps provided..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303" y="1365515"/>
            <a:ext cx="1293035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b="1" dirty="0">
                <a:solidFill>
                  <a:srgbClr val="AE65D1"/>
                </a:solidFill>
              </a:rPr>
              <a:t>YOU DO:</a:t>
            </a:r>
            <a:endParaRPr lang="en-US" sz="2000" dirty="0">
              <a:solidFill>
                <a:srgbClr val="AE65D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226683"/>
            <a:ext cx="8156184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j.)  </a:t>
            </a:r>
            <a:r>
              <a:rPr lang="en-US" sz="2000" dirty="0">
                <a:latin typeface="Arial Black" panose="020B0A04020102020204" pitchFamily="34" charset="0"/>
              </a:rPr>
              <a:t>The sum of four consecutive odd integers is 184.  Find the four integers.</a:t>
            </a:r>
            <a:endParaRPr lang="en-US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37671" y="1082763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STEPS: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40070" y="1339277"/>
            <a:ext cx="43687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>
                <a:solidFill>
                  <a:srgbClr val="00B050"/>
                </a:solidFill>
              </a:rPr>
              <a:t>Mark</a:t>
            </a:r>
            <a:r>
              <a:rPr lang="en-US" sz="2000" dirty="0"/>
              <a:t> the text by doing </a:t>
            </a:r>
          </a:p>
          <a:p>
            <a:r>
              <a:rPr lang="en-US" sz="2000" dirty="0"/>
              <a:t>    the following: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Circle</a:t>
            </a:r>
            <a:r>
              <a:rPr lang="en-US" sz="2000" dirty="0"/>
              <a:t> all of the </a:t>
            </a:r>
            <a:r>
              <a:rPr lang="en-US" sz="2000" b="1" dirty="0">
                <a:solidFill>
                  <a:srgbClr val="FF0000"/>
                </a:solidFill>
              </a:rPr>
              <a:t>numbers.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92D050"/>
                </a:solidFill>
              </a:rPr>
              <a:t>Underline </a:t>
            </a:r>
            <a:r>
              <a:rPr lang="en-US" sz="2000" dirty="0"/>
              <a:t>all of the </a:t>
            </a:r>
            <a:r>
              <a:rPr lang="en-US" sz="2000" b="1" dirty="0">
                <a:solidFill>
                  <a:srgbClr val="92D050"/>
                </a:solidFill>
              </a:rPr>
              <a:t>verbal phrases</a:t>
            </a:r>
            <a:r>
              <a:rPr lang="en-US" sz="2000" dirty="0"/>
              <a:t> that go with each number you circled.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D814B3"/>
                </a:solidFill>
              </a:rPr>
              <a:t>Draw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D814B3"/>
                </a:solidFill>
              </a:rPr>
              <a:t>rectangle or box around</a:t>
            </a:r>
            <a:r>
              <a:rPr lang="en-US" sz="2000" dirty="0"/>
              <a:t> the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D814B3"/>
                </a:solidFill>
              </a:rPr>
              <a:t>question </a:t>
            </a:r>
            <a:r>
              <a:rPr lang="en-US" sz="2000" dirty="0"/>
              <a:t>in the problem. </a:t>
            </a:r>
          </a:p>
          <a:p>
            <a:endParaRPr lang="en-US" sz="2000" dirty="0"/>
          </a:p>
          <a:p>
            <a:pPr marL="342900" indent="-342900">
              <a:buAutoNum type="arabicPeriod" startAt="2"/>
            </a:pPr>
            <a:r>
              <a:rPr lang="en-US" sz="2000" b="1" dirty="0">
                <a:solidFill>
                  <a:srgbClr val="FFFF00"/>
                </a:solidFill>
              </a:rPr>
              <a:t>Define</a:t>
            </a:r>
            <a:r>
              <a:rPr lang="en-US" sz="2000" dirty="0"/>
              <a:t> a </a:t>
            </a:r>
            <a:r>
              <a:rPr lang="en-US" sz="2000" b="1" dirty="0">
                <a:solidFill>
                  <a:srgbClr val="FFFF00"/>
                </a:solidFill>
              </a:rPr>
              <a:t>variable.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pPr marL="457200" indent="-457200">
              <a:buAutoNum type="arabicPeriod" startAt="3"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Write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an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equation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pPr marL="457200" indent="-457200">
              <a:buAutoNum type="arabicPeriod" startAt="4"/>
            </a:pPr>
            <a:r>
              <a:rPr lang="en-US" sz="2000" b="1" dirty="0">
                <a:solidFill>
                  <a:srgbClr val="00B050"/>
                </a:solidFill>
              </a:rPr>
              <a:t>Solve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the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Equation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5.  Answer</a:t>
            </a:r>
            <a:r>
              <a:rPr lang="en-US" sz="2000" dirty="0"/>
              <a:t> the </a:t>
            </a: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question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in a </a:t>
            </a: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complete sentence</a:t>
            </a:r>
            <a:r>
              <a:rPr lang="en-US" sz="2000" b="1" dirty="0">
                <a:solidFill>
                  <a:srgbClr val="FFFF00"/>
                </a:solidFill>
              </a:rPr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99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690" y="345071"/>
            <a:ext cx="11302760" cy="12065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EX.1:  Solving Multi-Step Equations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124" y="1551571"/>
            <a:ext cx="2846716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000" b="1" dirty="0">
                <a:solidFill>
                  <a:srgbClr val="AE65D1"/>
                </a:solidFill>
              </a:rPr>
              <a:t>I/WE DO: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2465" y="1951681"/>
            <a:ext cx="2846716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000" b="1" dirty="0"/>
              <a:t>Solve each equation</a:t>
            </a:r>
            <a:r>
              <a:rPr lang="en-US" sz="2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3735" y="1802935"/>
            <a:ext cx="2846716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000" b="1" dirty="0">
                <a:solidFill>
                  <a:srgbClr val="AE65D1"/>
                </a:solidFill>
              </a:rPr>
              <a:t>STEPS</a:t>
            </a:r>
            <a:r>
              <a:rPr lang="en-US" b="1" dirty="0">
                <a:solidFill>
                  <a:srgbClr val="AE65D1"/>
                </a:solidFill>
              </a:rPr>
              <a:t>: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96060" y="2191124"/>
            <a:ext cx="3907436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1.  </a:t>
            </a:r>
            <a:r>
              <a:rPr lang="en-US" sz="2000" dirty="0">
                <a:solidFill>
                  <a:srgbClr val="FF0000"/>
                </a:solidFill>
              </a:rPr>
              <a:t>Write</a:t>
            </a:r>
            <a:r>
              <a:rPr lang="en-US" sz="2000" dirty="0"/>
              <a:t> the original equation.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96060" y="2631071"/>
            <a:ext cx="3906838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2.  </a:t>
            </a:r>
            <a:r>
              <a:rPr lang="en-US" sz="2000" dirty="0">
                <a:solidFill>
                  <a:srgbClr val="FFFF00"/>
                </a:solidFill>
              </a:rPr>
              <a:t>Use</a:t>
            </a:r>
            <a:r>
              <a:rPr lang="en-US" sz="2000" dirty="0"/>
              <a:t> the </a:t>
            </a:r>
            <a:r>
              <a:rPr lang="en-US" sz="2000" dirty="0">
                <a:solidFill>
                  <a:srgbClr val="FFFF00"/>
                </a:solidFill>
              </a:rPr>
              <a:t>Distributive Property</a:t>
            </a:r>
            <a:r>
              <a:rPr lang="en-US" sz="2000" dirty="0"/>
              <a:t> to simplify if needed.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33441" y="3329811"/>
            <a:ext cx="3908425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3.  </a:t>
            </a:r>
            <a:r>
              <a:rPr lang="en-US" sz="2000" dirty="0">
                <a:solidFill>
                  <a:srgbClr val="179988"/>
                </a:solidFill>
              </a:rPr>
              <a:t>Combine</a:t>
            </a:r>
            <a:r>
              <a:rPr lang="en-US" sz="2000" dirty="0"/>
              <a:t> like terms to simplify if needed.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96060" y="3922158"/>
            <a:ext cx="429594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4.  </a:t>
            </a:r>
            <a:r>
              <a:rPr lang="en-US" sz="2000" dirty="0">
                <a:solidFill>
                  <a:srgbClr val="AE65D1"/>
                </a:solidFill>
              </a:rPr>
              <a:t>Undo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AE65D1"/>
                </a:solidFill>
              </a:rPr>
              <a:t>Addition or Subtraction</a:t>
            </a:r>
            <a:r>
              <a:rPr lang="en-US" sz="2000" dirty="0"/>
              <a:t> using inverse operations.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6060" y="4630044"/>
            <a:ext cx="429594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5. </a:t>
            </a:r>
            <a:r>
              <a:rPr lang="en-US" sz="2000" dirty="0">
                <a:solidFill>
                  <a:srgbClr val="00B0F0"/>
                </a:solidFill>
              </a:rPr>
              <a:t> Undo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F0"/>
                </a:solidFill>
              </a:rPr>
              <a:t>Multiplication or Division</a:t>
            </a:r>
            <a:r>
              <a:rPr lang="en-US" sz="2000" dirty="0"/>
              <a:t> using inverse operations.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33441" y="5337930"/>
            <a:ext cx="4258559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i="1" dirty="0"/>
              <a:t>6.  </a:t>
            </a:r>
            <a:r>
              <a:rPr lang="en-US" sz="2000" i="1" dirty="0">
                <a:solidFill>
                  <a:srgbClr val="00B050"/>
                </a:solidFill>
              </a:rPr>
              <a:t>Check</a:t>
            </a:r>
            <a:r>
              <a:rPr lang="en-US" sz="2000" i="1" dirty="0"/>
              <a:t> solution (answer) by substituting back into the equation for the variable to see if it makes the equation true.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1154" y="2452792"/>
            <a:ext cx="2846716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a.)  </a:t>
            </a:r>
            <a:r>
              <a:rPr lang="en-US" sz="2000" dirty="0"/>
              <a:t>2y - 3 = 7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465622" y="2478671"/>
                <a:ext cx="2716393" cy="504241"/>
              </a:xfrm>
              <a:prstGeom prst="rect">
                <a:avLst/>
              </a:prstGeom>
            </p:spPr>
            <p:txBody>
              <a:bodyPr rtlCol="0">
                <a:spAutoFit/>
              </a:bodyPr>
              <a:lstStyle/>
              <a:p>
                <a:r>
                  <a:rPr lang="en-US" sz="2000" b="1" dirty="0">
                    <a:solidFill>
                      <a:srgbClr val="00B0F0"/>
                    </a:solidFill>
                  </a:rPr>
                  <a:t>b.)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- 15 = 12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22" y="2478671"/>
                <a:ext cx="2716393" cy="504241"/>
              </a:xfrm>
              <a:prstGeom prst="rect">
                <a:avLst/>
              </a:prstGeom>
              <a:blipFill>
                <a:blip r:embed="rId3"/>
                <a:stretch>
                  <a:fillRect l="-2472" t="-1220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62656" y="4180950"/>
            <a:ext cx="2536525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c.) </a:t>
            </a:r>
            <a:r>
              <a:rPr lang="en-US" sz="2000" dirty="0"/>
              <a:t>- x + 15 = 12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6608" y="4037697"/>
            <a:ext cx="2795019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d.) </a:t>
            </a:r>
            <a:r>
              <a:rPr lang="en-US" sz="2000" dirty="0"/>
              <a:t>-12 = - 3x - 9</a:t>
            </a:r>
          </a:p>
        </p:txBody>
      </p:sp>
    </p:spTree>
    <p:extLst>
      <p:ext uri="{BB962C8B-B14F-4D97-AF65-F5344CB8AC3E}">
        <p14:creationId xmlns:p14="http://schemas.microsoft.com/office/powerpoint/2010/main" val="192209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690" y="345071"/>
            <a:ext cx="11302760" cy="12065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EX.1:  Solving Multi-Step Equations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71083"/>
            <a:ext cx="2846716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000" b="1" dirty="0">
                <a:solidFill>
                  <a:srgbClr val="AE65D1"/>
                </a:solidFill>
              </a:rPr>
              <a:t>I/WE DO: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547" y="1693488"/>
            <a:ext cx="2846716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000" b="1" dirty="0"/>
              <a:t>Solve each equation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734" y="1525619"/>
            <a:ext cx="2846716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000" b="1" dirty="0">
                <a:solidFill>
                  <a:srgbClr val="AE65D1"/>
                </a:solidFill>
              </a:rPr>
              <a:t>STEPS: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052934" y="1971434"/>
            <a:ext cx="4139066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1.  </a:t>
            </a:r>
            <a:r>
              <a:rPr lang="en-US" sz="2000" dirty="0">
                <a:solidFill>
                  <a:srgbClr val="FF0000"/>
                </a:solidFill>
              </a:rPr>
              <a:t>Write</a:t>
            </a:r>
            <a:r>
              <a:rPr lang="en-US" sz="2000" dirty="0"/>
              <a:t> the original equation</a:t>
            </a:r>
            <a:r>
              <a:rPr lang="en-US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2934" y="2406678"/>
            <a:ext cx="4139066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2.  </a:t>
            </a:r>
            <a:r>
              <a:rPr lang="en-US" sz="2000" dirty="0">
                <a:solidFill>
                  <a:srgbClr val="FFFF00"/>
                </a:solidFill>
              </a:rPr>
              <a:t>Use</a:t>
            </a:r>
            <a:r>
              <a:rPr lang="en-US" sz="2000" dirty="0"/>
              <a:t> the </a:t>
            </a:r>
            <a:r>
              <a:rPr lang="en-US" sz="2000" dirty="0">
                <a:solidFill>
                  <a:srgbClr val="FFFF00"/>
                </a:solidFill>
              </a:rPr>
              <a:t>Distributive Property</a:t>
            </a:r>
            <a:r>
              <a:rPr lang="en-US" sz="2000" dirty="0"/>
              <a:t> to simplify if needed.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52934" y="3228168"/>
            <a:ext cx="4139066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3.  </a:t>
            </a:r>
            <a:r>
              <a:rPr lang="en-US" sz="2000" dirty="0">
                <a:solidFill>
                  <a:srgbClr val="179988"/>
                </a:solidFill>
              </a:rPr>
              <a:t>Combine</a:t>
            </a:r>
            <a:r>
              <a:rPr lang="en-US" sz="2000" dirty="0"/>
              <a:t> like terms to simplify if needed.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2934" y="3920152"/>
            <a:ext cx="4139066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4.  </a:t>
            </a:r>
            <a:r>
              <a:rPr lang="en-US" sz="2000" dirty="0">
                <a:solidFill>
                  <a:srgbClr val="AE65D1"/>
                </a:solidFill>
              </a:rPr>
              <a:t>Undo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AE65D1"/>
                </a:solidFill>
              </a:rPr>
              <a:t>Addition or Subtraction</a:t>
            </a:r>
            <a:r>
              <a:rPr lang="en-US" sz="2000" dirty="0"/>
              <a:t> using inverse operations.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52934" y="4621322"/>
            <a:ext cx="4139066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5. </a:t>
            </a:r>
            <a:r>
              <a:rPr lang="en-US" sz="2000" dirty="0">
                <a:solidFill>
                  <a:srgbClr val="00B0F0"/>
                </a:solidFill>
              </a:rPr>
              <a:t> Undo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F0"/>
                </a:solidFill>
              </a:rPr>
              <a:t>Multiplication or Division</a:t>
            </a:r>
            <a:r>
              <a:rPr lang="en-US" sz="2000" dirty="0"/>
              <a:t> using </a:t>
            </a:r>
            <a:r>
              <a:rPr lang="en-US" sz="2000" dirty="0" err="1"/>
              <a:t>inverseoperations</a:t>
            </a:r>
            <a:r>
              <a:rPr lang="en-US" sz="20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52934" y="5414311"/>
            <a:ext cx="4139066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6.  </a:t>
            </a:r>
            <a:r>
              <a:rPr lang="en-US" sz="2000" dirty="0">
                <a:solidFill>
                  <a:srgbClr val="00B050"/>
                </a:solidFill>
              </a:rPr>
              <a:t>Check</a:t>
            </a:r>
            <a:r>
              <a:rPr lang="en-US" sz="2000" dirty="0"/>
              <a:t> solution (answer) by substituting back into the equation for the variable to see if it makes the equation true.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0" y="2235516"/>
                <a:ext cx="4485750" cy="40011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B0F0"/>
                    </a:solidFill>
                  </a:rPr>
                  <a:t> e.)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=−10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−14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35516"/>
                <a:ext cx="4485750" cy="400110"/>
              </a:xfrm>
              <a:prstGeom prst="rect">
                <a:avLst/>
              </a:prstGeom>
              <a:blipFill>
                <a:blip r:embed="rId3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649379" y="2151860"/>
                <a:ext cx="3403555" cy="55297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B0F0"/>
                    </a:solidFill>
                  </a:rPr>
                  <a:t>f.)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=6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379" y="2151860"/>
                <a:ext cx="3403555" cy="552972"/>
              </a:xfrm>
              <a:prstGeom prst="rect">
                <a:avLst/>
              </a:prstGeom>
              <a:blipFill>
                <a:blip r:embed="rId4"/>
                <a:stretch>
                  <a:fillRect l="-1971"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0" y="4324785"/>
                <a:ext cx="5490143" cy="677108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r>
                  <a:rPr lang="en-US" sz="2000" b="1" dirty="0">
                    <a:solidFill>
                      <a:srgbClr val="00B0F0"/>
                    </a:solidFill>
                  </a:rPr>
                  <a:t>g.) </a:t>
                </a:r>
                <a:r>
                  <a:rPr lang="en-US" sz="2000" dirty="0"/>
                  <a:t>b)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 2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+5=−6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−15</m:t>
                    </m:r>
                  </m:oMath>
                </a14:m>
                <a:r>
                  <a:rPr lang="en-US" sz="2000" dirty="0"/>
                  <a:t>                                      </a:t>
                </a: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24785"/>
                <a:ext cx="5490143" cy="677108"/>
              </a:xfrm>
              <a:prstGeom prst="rect">
                <a:avLst/>
              </a:prstGeom>
              <a:blipFill>
                <a:blip r:embed="rId5"/>
                <a:stretch>
                  <a:fillRect l="-111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78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690" y="345071"/>
            <a:ext cx="11302760" cy="12065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EX.1:  Solving Multi-Step Equations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67996"/>
            <a:ext cx="2846716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000" b="1" dirty="0">
                <a:solidFill>
                  <a:srgbClr val="AE65D1"/>
                </a:solidFill>
              </a:rPr>
              <a:t>I/WE DO</a:t>
            </a:r>
            <a:r>
              <a:rPr lang="en-US" b="1" dirty="0">
                <a:solidFill>
                  <a:srgbClr val="AE65D1"/>
                </a:solidFill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690" y="1844534"/>
            <a:ext cx="2846716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000" b="1" dirty="0"/>
              <a:t>Solve each equation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02135" y="1584530"/>
            <a:ext cx="2846716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000" b="1" dirty="0">
                <a:solidFill>
                  <a:srgbClr val="AE65D1"/>
                </a:solidFill>
              </a:rPr>
              <a:t>STEPS: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703014" y="2017599"/>
            <a:ext cx="3907436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1.  </a:t>
            </a:r>
            <a:r>
              <a:rPr lang="en-US" sz="2000" dirty="0">
                <a:solidFill>
                  <a:srgbClr val="FF0000"/>
                </a:solidFill>
              </a:rPr>
              <a:t>Write</a:t>
            </a:r>
            <a:r>
              <a:rPr lang="en-US" sz="2000" dirty="0"/>
              <a:t> the original equation</a:t>
            </a:r>
            <a:r>
              <a:rPr lang="en-US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03014" y="2482893"/>
            <a:ext cx="437287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2.  </a:t>
            </a:r>
            <a:r>
              <a:rPr lang="en-US" sz="2000" dirty="0">
                <a:solidFill>
                  <a:srgbClr val="FFFF00"/>
                </a:solidFill>
              </a:rPr>
              <a:t>Use</a:t>
            </a:r>
            <a:r>
              <a:rPr lang="en-US" sz="2000" dirty="0"/>
              <a:t> the </a:t>
            </a:r>
            <a:r>
              <a:rPr lang="en-US" sz="2000" dirty="0">
                <a:solidFill>
                  <a:srgbClr val="FFFF00"/>
                </a:solidFill>
              </a:rPr>
              <a:t>Distributive Property</a:t>
            </a:r>
            <a:r>
              <a:rPr lang="en-US" sz="2000" dirty="0"/>
              <a:t> to simplify if needed.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03014" y="3275240"/>
            <a:ext cx="437287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3.  </a:t>
            </a:r>
            <a:r>
              <a:rPr lang="en-US" sz="2000" dirty="0">
                <a:solidFill>
                  <a:srgbClr val="179988"/>
                </a:solidFill>
              </a:rPr>
              <a:t>Combine</a:t>
            </a:r>
            <a:r>
              <a:rPr lang="en-US" sz="2000" dirty="0"/>
              <a:t> like terms to simplify if needed.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02025" y="3922772"/>
            <a:ext cx="4373861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4.  </a:t>
            </a:r>
            <a:r>
              <a:rPr lang="en-US" sz="2000" dirty="0">
                <a:solidFill>
                  <a:srgbClr val="AE65D1"/>
                </a:solidFill>
              </a:rPr>
              <a:t>Undo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AE65D1"/>
                </a:solidFill>
              </a:rPr>
              <a:t>Addition or Subtraction</a:t>
            </a:r>
            <a:r>
              <a:rPr lang="en-US" sz="2000" dirty="0"/>
              <a:t> using inverse operations.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3613" y="4546317"/>
            <a:ext cx="437227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5. </a:t>
            </a:r>
            <a:r>
              <a:rPr lang="en-US" sz="2000" dirty="0">
                <a:solidFill>
                  <a:srgbClr val="00B0F0"/>
                </a:solidFill>
              </a:rPr>
              <a:t> Undo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F0"/>
                </a:solidFill>
              </a:rPr>
              <a:t>Multiplication or Division</a:t>
            </a:r>
            <a:r>
              <a:rPr lang="en-US" sz="2000" dirty="0"/>
              <a:t> using inverse operations.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02025" y="5130223"/>
            <a:ext cx="4373861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6.  </a:t>
            </a:r>
            <a:r>
              <a:rPr lang="en-US" sz="2000" dirty="0">
                <a:solidFill>
                  <a:srgbClr val="00B050"/>
                </a:solidFill>
              </a:rPr>
              <a:t>Check</a:t>
            </a:r>
            <a:r>
              <a:rPr lang="en-US" sz="2000" dirty="0"/>
              <a:t> solution (answer) by substituting back into the equation for the variable to see if it makes the equation true.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012" y="2417709"/>
            <a:ext cx="2846716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h.) </a:t>
            </a:r>
            <a:r>
              <a:rPr lang="en-US" sz="2000" dirty="0"/>
              <a:t>2c + c +12= 78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65622" y="2478671"/>
            <a:ext cx="2716393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i.)  </a:t>
            </a:r>
            <a:r>
              <a:rPr lang="en-US" sz="2000" dirty="0"/>
              <a:t>3a + 6 + a = 90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012" y="4186701"/>
            <a:ext cx="2536525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j.)  </a:t>
            </a:r>
            <a:r>
              <a:rPr lang="en-US" sz="2000" dirty="0"/>
              <a:t>-2(b - 4) = 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85750" y="4186701"/>
            <a:ext cx="2795019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k.) </a:t>
            </a:r>
            <a:r>
              <a:rPr lang="en-US" sz="2000" dirty="0"/>
              <a:t>15 = -3(x - 1) + 9</a:t>
            </a:r>
          </a:p>
        </p:txBody>
      </p:sp>
    </p:spTree>
    <p:extLst>
      <p:ext uri="{BB962C8B-B14F-4D97-AF65-F5344CB8AC3E}">
        <p14:creationId xmlns:p14="http://schemas.microsoft.com/office/powerpoint/2010/main" val="200718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84" y="347946"/>
            <a:ext cx="11744534" cy="1103312"/>
          </a:xfrm>
        </p:spPr>
        <p:txBody>
          <a:bodyPr/>
          <a:lstStyle/>
          <a:p>
            <a:r>
              <a:rPr lang="it-IT" dirty="0">
                <a:latin typeface="Comic Sans MS" panose="030F0702030302020204" pitchFamily="66" charset="0"/>
              </a:rPr>
              <a:t>EX. 1:  Solving Multi-Step Equations Continued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184" y="2002346"/>
            <a:ext cx="337291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Solve each equation.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527" y="1407931"/>
            <a:ext cx="1293035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b="1" dirty="0">
                <a:solidFill>
                  <a:srgbClr val="AE65D1"/>
                </a:solidFill>
              </a:rPr>
              <a:t>YOU DO:</a:t>
            </a:r>
            <a:endParaRPr lang="en-US" sz="2000" dirty="0">
              <a:solidFill>
                <a:srgbClr val="AE65D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527" y="2667971"/>
            <a:ext cx="269430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l. </a:t>
            </a:r>
            <a:r>
              <a:rPr lang="en-US" sz="2000" dirty="0"/>
              <a:t>-2y + 5 + 5y = 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7509" y="2564935"/>
            <a:ext cx="2879291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m. </a:t>
            </a:r>
            <a:r>
              <a:rPr lang="en-US" sz="2000" dirty="0"/>
              <a:t>-3z + 8 + (-2z) = -12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90330" y="2521803"/>
            <a:ext cx="270498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n.  </a:t>
            </a:r>
            <a:r>
              <a:rPr lang="en-US" sz="2000" dirty="0"/>
              <a:t>13y + 48 = 8y - 47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527" y="4393735"/>
            <a:ext cx="3612016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o.  </a:t>
            </a:r>
            <a:r>
              <a:rPr lang="en-US" sz="2000" dirty="0"/>
              <a:t>3x-7(2x -13) = 3 (-2x + 9)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81705" y="4393735"/>
            <a:ext cx="2353783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q.  </a:t>
            </a:r>
            <a:r>
              <a:rPr lang="en-US" dirty="0"/>
              <a:t>6(t - 2) = 2(9 – t)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54762" y="4428241"/>
            <a:ext cx="2862038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p. </a:t>
            </a:r>
            <a:r>
              <a:rPr lang="en-US" sz="2000" dirty="0"/>
              <a:t>m - 5(m - 1) = 7</a:t>
            </a:r>
          </a:p>
        </p:txBody>
      </p:sp>
    </p:spTree>
    <p:extLst>
      <p:ext uri="{BB962C8B-B14F-4D97-AF65-F5344CB8AC3E}">
        <p14:creationId xmlns:p14="http://schemas.microsoft.com/office/powerpoint/2010/main" val="112069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2"/>
            <a:ext cx="12191999" cy="1103312"/>
          </a:xfrm>
        </p:spPr>
        <p:txBody>
          <a:bodyPr>
            <a:noAutofit/>
          </a:bodyPr>
          <a:lstStyle/>
          <a:p>
            <a:r>
              <a:rPr lang="it-IT" sz="4400" dirty="0">
                <a:latin typeface="Comic Sans MS" panose="030F0702030302020204" pitchFamily="66" charset="0"/>
              </a:rPr>
              <a:t>EX. 2:  Solving A formula for one of its variables.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183" y="2002346"/>
            <a:ext cx="6200187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Solve each equation for the indicated variable.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303" y="1645919"/>
            <a:ext cx="1293035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b="1" dirty="0">
                <a:solidFill>
                  <a:srgbClr val="AE65D1"/>
                </a:solidFill>
              </a:rPr>
              <a:t>I/WE DO:</a:t>
            </a:r>
            <a:endParaRPr lang="en-US" sz="2000" dirty="0">
              <a:solidFill>
                <a:srgbClr val="AE65D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73184" y="2615501"/>
                <a:ext cx="2694303" cy="84324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lphaLcPeriod"/>
                </a:pPr>
                <a:r>
                  <a:rPr lang="en-US" sz="2000" b="1" dirty="0">
                    <a:solidFill>
                      <a:srgbClr val="00B0F0"/>
                    </a:solidFill>
                  </a:rPr>
                  <a:t>Solve for h.</a:t>
                </a:r>
              </a:p>
              <a:p>
                <a:r>
                  <a:rPr lang="en-US" sz="2000" b="1" dirty="0">
                    <a:solidFill>
                      <a:srgbClr val="00B0F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84" y="2615501"/>
                <a:ext cx="2694303" cy="843244"/>
              </a:xfrm>
              <a:prstGeom prst="rect">
                <a:avLst/>
              </a:prstGeom>
              <a:blipFill>
                <a:blip r:embed="rId3"/>
                <a:stretch>
                  <a:fillRect l="-2489" t="-5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984498" y="2610114"/>
                <a:ext cx="2879291" cy="976293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B0F0"/>
                    </a:solidFill>
                  </a:rPr>
                  <a:t>b.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b="1" i="1" dirty="0">
                  <a:solidFill>
                    <a:srgbClr val="00B0F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498" y="2610114"/>
                <a:ext cx="2879291" cy="976293"/>
              </a:xfrm>
              <a:prstGeom prst="rect">
                <a:avLst/>
              </a:prstGeom>
              <a:blipFill>
                <a:blip r:embed="rId4"/>
                <a:stretch>
                  <a:fillRect l="-2331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57069" y="5006338"/>
                <a:ext cx="2481943" cy="58490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B0F0"/>
                    </a:solidFill>
                  </a:rPr>
                  <a:t>d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69" y="5006338"/>
                <a:ext cx="2481943" cy="584904"/>
              </a:xfrm>
              <a:prstGeom prst="rect">
                <a:avLst/>
              </a:prstGeom>
              <a:blipFill>
                <a:blip r:embed="rId5"/>
                <a:stretch>
                  <a:fillRect l="-2703" t="-208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889576" y="2610114"/>
                <a:ext cx="3612016" cy="707886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B0F0"/>
                    </a:solidFill>
                  </a:rPr>
                  <a:t>c. Solve for w.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𝒍𝒘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𝒍𝒉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𝒘𝒉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576" y="2610114"/>
                <a:ext cx="3612016" cy="707886"/>
              </a:xfrm>
              <a:prstGeom prst="rect">
                <a:avLst/>
              </a:prstGeom>
              <a:blipFill>
                <a:blip r:embed="rId6"/>
                <a:stretch>
                  <a:fillRect l="-1686" t="-4310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967487" y="5015579"/>
                <a:ext cx="2765656" cy="40011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B0F0"/>
                    </a:solidFill>
                  </a:rPr>
                  <a:t>e.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b="1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487" y="5015579"/>
                <a:ext cx="2765656" cy="400110"/>
              </a:xfrm>
              <a:prstGeom prst="rect">
                <a:avLst/>
              </a:prstGeom>
              <a:blipFill>
                <a:blip r:embed="rId7"/>
                <a:stretch>
                  <a:fillRect l="-2428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0" y="4633165"/>
            <a:ext cx="782320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Solve for x and state any restrictions on appropriate variables</a:t>
            </a:r>
            <a:r>
              <a:rPr lang="en-US" sz="2000" b="1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39086" y="1927336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STEPS: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64479" y="2489249"/>
            <a:ext cx="35173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>
                <a:solidFill>
                  <a:srgbClr val="00B050"/>
                </a:solidFill>
              </a:rPr>
              <a:t>Isolate</a:t>
            </a:r>
            <a:r>
              <a:rPr lang="en-US" sz="2000" dirty="0"/>
              <a:t> the indicated </a:t>
            </a:r>
          </a:p>
          <a:p>
            <a:r>
              <a:rPr lang="en-US" sz="2000" dirty="0"/>
              <a:t>     variable using inverse </a:t>
            </a:r>
          </a:p>
          <a:p>
            <a:r>
              <a:rPr lang="en-US" sz="2000" dirty="0"/>
              <a:t>     operations.</a:t>
            </a:r>
          </a:p>
          <a:p>
            <a:endParaRPr lang="en-US" sz="2000" dirty="0"/>
          </a:p>
          <a:p>
            <a:pPr marL="342900" indent="-342900">
              <a:buAutoNum type="arabicPeriod" startAt="2"/>
            </a:pPr>
            <a:r>
              <a:rPr lang="en-US" sz="2000" b="1" dirty="0">
                <a:solidFill>
                  <a:srgbClr val="FFFF00"/>
                </a:solidFill>
              </a:rPr>
              <a:t>State </a:t>
            </a:r>
            <a:r>
              <a:rPr lang="en-US" sz="2000" dirty="0"/>
              <a:t>any restrictions on </a:t>
            </a:r>
          </a:p>
          <a:p>
            <a:r>
              <a:rPr lang="en-US" sz="2000" dirty="0"/>
              <a:t>     appropriate variables.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6473370" y="4947163"/>
                <a:ext cx="1718740" cy="536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00B0F0"/>
                    </a:solidFill>
                  </a:rPr>
                  <a:t>f.  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000" b="1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370" y="4947163"/>
                <a:ext cx="1718740" cy="536942"/>
              </a:xfrm>
              <a:prstGeom prst="rect">
                <a:avLst/>
              </a:prstGeom>
              <a:blipFill>
                <a:blip r:embed="rId8"/>
                <a:stretch>
                  <a:fillRect l="-3901"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06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2"/>
            <a:ext cx="12191999" cy="1103312"/>
          </a:xfrm>
        </p:spPr>
        <p:txBody>
          <a:bodyPr>
            <a:noAutofit/>
          </a:bodyPr>
          <a:lstStyle/>
          <a:p>
            <a:r>
              <a:rPr lang="it-IT" sz="4400" dirty="0">
                <a:latin typeface="Comic Sans MS" panose="030F0702030302020204" pitchFamily="66" charset="0"/>
              </a:rPr>
              <a:t>EX. 2:  Solving A formula for one of its variables.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184" y="2002346"/>
            <a:ext cx="337291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Solve each equation.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303" y="1645919"/>
            <a:ext cx="1293035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b="1" dirty="0">
                <a:solidFill>
                  <a:srgbClr val="AE65D1"/>
                </a:solidFill>
              </a:rPr>
              <a:t>YOU DO:</a:t>
            </a:r>
            <a:endParaRPr lang="en-US" sz="2000" dirty="0">
              <a:solidFill>
                <a:srgbClr val="AE65D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981303" y="2593094"/>
                <a:ext cx="2704984" cy="707886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B0F0"/>
                    </a:solidFill>
                  </a:rPr>
                  <a:t>h.)  Solve for w.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𝒍𝒘𝒉</m:t>
                      </m:r>
                    </m:oMath>
                  </m:oMathPara>
                </a14:m>
                <a:endParaRPr lang="en-US" sz="2000" b="1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303" y="2593094"/>
                <a:ext cx="2704984" cy="707886"/>
              </a:xfrm>
              <a:prstGeom prst="rect">
                <a:avLst/>
              </a:prstGeom>
              <a:blipFill>
                <a:blip r:embed="rId3"/>
                <a:stretch>
                  <a:fillRect l="-2252" t="-4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686287" y="2586104"/>
                <a:ext cx="2353783" cy="714876"/>
              </a:xfrm>
              <a:prstGeom prst="rect">
                <a:avLst/>
              </a:prstGeom>
            </p:spPr>
            <p:txBody>
              <a:bodyPr rtlCol="0">
                <a:spAutoFit/>
              </a:bodyPr>
              <a:lstStyle/>
              <a:p>
                <a:r>
                  <a:rPr lang="en-US" sz="2000" b="1" dirty="0" err="1">
                    <a:solidFill>
                      <a:srgbClr val="00B0F0"/>
                    </a:solidFill>
                  </a:rPr>
                  <a:t>i</a:t>
                </a:r>
                <a:r>
                  <a:rPr lang="en-US" sz="2000" b="1" dirty="0">
                    <a:solidFill>
                      <a:srgbClr val="00B0F0"/>
                    </a:solidFill>
                  </a:rPr>
                  <a:t>.)   Solve for 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n-US" sz="2000" b="1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287" y="2586104"/>
                <a:ext cx="2353783" cy="714876"/>
              </a:xfrm>
              <a:prstGeom prst="rect">
                <a:avLst/>
              </a:prstGeom>
              <a:blipFill>
                <a:blip r:embed="rId4"/>
                <a:stretch>
                  <a:fillRect l="-2850" t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27792" y="2593094"/>
                <a:ext cx="2862038" cy="862608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B0F0"/>
                    </a:solidFill>
                  </a:rPr>
                  <a:t>g.)  Solve for g</a:t>
                </a:r>
              </a:p>
              <a:p>
                <a:r>
                  <a:rPr lang="en-US" sz="2000" b="1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92" y="2593094"/>
                <a:ext cx="2862038" cy="862608"/>
              </a:xfrm>
              <a:prstGeom prst="rect">
                <a:avLst/>
              </a:prstGeom>
              <a:blipFill>
                <a:blip r:embed="rId5"/>
                <a:stretch>
                  <a:fillRect l="-2345" t="-3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739086" y="1927336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STEPS: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64479" y="2489249"/>
            <a:ext cx="35173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>
                <a:solidFill>
                  <a:srgbClr val="00B050"/>
                </a:solidFill>
              </a:rPr>
              <a:t>Isolate</a:t>
            </a:r>
            <a:r>
              <a:rPr lang="en-US" sz="2000" dirty="0"/>
              <a:t> the indicated </a:t>
            </a:r>
          </a:p>
          <a:p>
            <a:r>
              <a:rPr lang="en-US" sz="2000" dirty="0"/>
              <a:t>     variable using inverse </a:t>
            </a:r>
          </a:p>
          <a:p>
            <a:r>
              <a:rPr lang="en-US" sz="2000" dirty="0"/>
              <a:t>     operations.</a:t>
            </a:r>
          </a:p>
          <a:p>
            <a:endParaRPr lang="en-US" sz="2000" dirty="0"/>
          </a:p>
          <a:p>
            <a:pPr marL="342900" indent="-342900">
              <a:buAutoNum type="arabicPeriod" startAt="2"/>
            </a:pPr>
            <a:r>
              <a:rPr lang="en-US" sz="2000" b="1" dirty="0">
                <a:solidFill>
                  <a:srgbClr val="FFFF00"/>
                </a:solidFill>
              </a:rPr>
              <a:t>State </a:t>
            </a:r>
            <a:r>
              <a:rPr lang="en-US" sz="2000" dirty="0"/>
              <a:t>any restrictions on </a:t>
            </a:r>
          </a:p>
          <a:p>
            <a:r>
              <a:rPr lang="en-US" sz="2000" dirty="0"/>
              <a:t>      the variable.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1830" y="4428241"/>
            <a:ext cx="739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Solve for x and state any restrictions on appropriate variables</a:t>
            </a:r>
            <a:r>
              <a:rPr lang="en-US" b="1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44302" y="5093866"/>
                <a:ext cx="2213412" cy="584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0B0F0"/>
                    </a:solidFill>
                  </a:rPr>
                  <a:t>j.)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02" y="5093866"/>
                <a:ext cx="2213412" cy="584904"/>
              </a:xfrm>
              <a:prstGeom prst="rect">
                <a:avLst/>
              </a:prstGeom>
              <a:blipFill>
                <a:blip r:embed="rId6"/>
                <a:stretch>
                  <a:fillRect l="-2755"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981303" y="5155453"/>
                <a:ext cx="1643399" cy="502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00B0F0"/>
                    </a:solidFill>
                  </a:rPr>
                  <a:t>k.)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303" y="5155453"/>
                <a:ext cx="1643399" cy="502830"/>
              </a:xfrm>
              <a:prstGeom prst="rect">
                <a:avLst/>
              </a:prstGeom>
              <a:blipFill>
                <a:blip r:embed="rId7"/>
                <a:stretch>
                  <a:fillRect l="-3704" t="-2439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5686286" y="5093866"/>
                <a:ext cx="3078193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F0"/>
                    </a:solidFill>
                  </a:rPr>
                  <a:t>j.)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286" y="5093866"/>
                <a:ext cx="3078193" cy="624082"/>
              </a:xfrm>
              <a:prstGeom prst="rect">
                <a:avLst/>
              </a:prstGeom>
              <a:blipFill>
                <a:blip r:embed="rId8"/>
                <a:stretch>
                  <a:fillRect l="-3168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04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0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2"/>
            <a:ext cx="12191999" cy="1103312"/>
          </a:xfrm>
        </p:spPr>
        <p:txBody>
          <a:bodyPr>
            <a:noAutofit/>
          </a:bodyPr>
          <a:lstStyle/>
          <a:p>
            <a:r>
              <a:rPr lang="it-IT" sz="4400" dirty="0">
                <a:latin typeface="Comic Sans MS" panose="030F0702030302020204" pitchFamily="66" charset="0"/>
              </a:rPr>
              <a:t>EX. 3:  Real – world application: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183" y="2002346"/>
            <a:ext cx="628727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Answer each problem using the steps provided..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303" y="1645919"/>
            <a:ext cx="1293035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b="1" dirty="0">
                <a:solidFill>
                  <a:srgbClr val="AE65D1"/>
                </a:solidFill>
              </a:rPr>
              <a:t>I/WE DO:</a:t>
            </a:r>
            <a:endParaRPr lang="en-US" sz="2000" dirty="0">
              <a:solidFill>
                <a:srgbClr val="AE65D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896" y="2516566"/>
            <a:ext cx="7712278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a.)</a:t>
            </a:r>
            <a:r>
              <a:rPr lang="en-US" altLang="en-US" sz="2000" b="1" dirty="0">
                <a:latin typeface="Arial Black" panose="020B0A04020102020204" pitchFamily="34" charset="0"/>
              </a:rPr>
              <a:t>  Geometry:  </a:t>
            </a:r>
            <a:r>
              <a:rPr lang="en-US" altLang="en-US" sz="2000" dirty="0">
                <a:latin typeface="Arial Black" panose="020B0A04020102020204" pitchFamily="34" charset="0"/>
              </a:rPr>
              <a:t>The lengths of the sides of a triangle are in the ratio 3:4:5. The perimeter of the triangle is 18 in.  Find the lengths of the sides.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37671" y="1082763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STEPS: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40070" y="1339277"/>
            <a:ext cx="43687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>
                <a:solidFill>
                  <a:srgbClr val="00B050"/>
                </a:solidFill>
              </a:rPr>
              <a:t>Mark</a:t>
            </a:r>
            <a:r>
              <a:rPr lang="en-US" sz="2000" dirty="0"/>
              <a:t> the text by doing </a:t>
            </a:r>
          </a:p>
          <a:p>
            <a:r>
              <a:rPr lang="en-US" sz="2000" dirty="0"/>
              <a:t>    the following: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Circle</a:t>
            </a:r>
            <a:r>
              <a:rPr lang="en-US" sz="2000" dirty="0"/>
              <a:t> all of the </a:t>
            </a:r>
            <a:r>
              <a:rPr lang="en-US" sz="2000" b="1" dirty="0">
                <a:solidFill>
                  <a:srgbClr val="FF0000"/>
                </a:solidFill>
              </a:rPr>
              <a:t>numbers.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92D050"/>
                </a:solidFill>
              </a:rPr>
              <a:t>Underline </a:t>
            </a:r>
            <a:r>
              <a:rPr lang="en-US" sz="2000" dirty="0"/>
              <a:t>all of the </a:t>
            </a:r>
            <a:r>
              <a:rPr lang="en-US" sz="2000" b="1" dirty="0">
                <a:solidFill>
                  <a:srgbClr val="92D050"/>
                </a:solidFill>
              </a:rPr>
              <a:t>verbal phrases</a:t>
            </a:r>
            <a:r>
              <a:rPr lang="en-US" sz="2000" dirty="0"/>
              <a:t> that go with each number you circled.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D814B3"/>
                </a:solidFill>
              </a:rPr>
              <a:t>Draw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D814B3"/>
                </a:solidFill>
              </a:rPr>
              <a:t>rectangle or box around</a:t>
            </a:r>
            <a:r>
              <a:rPr lang="en-US" sz="2000" dirty="0"/>
              <a:t> the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D814B3"/>
                </a:solidFill>
              </a:rPr>
              <a:t>question </a:t>
            </a:r>
            <a:r>
              <a:rPr lang="en-US" sz="2000" dirty="0"/>
              <a:t>in the problem. </a:t>
            </a:r>
          </a:p>
          <a:p>
            <a:endParaRPr lang="en-US" sz="2000" dirty="0"/>
          </a:p>
          <a:p>
            <a:pPr marL="342900" indent="-342900">
              <a:buAutoNum type="arabicPeriod" startAt="2"/>
            </a:pPr>
            <a:r>
              <a:rPr lang="en-US" sz="2000" b="1" dirty="0">
                <a:solidFill>
                  <a:srgbClr val="FFFF00"/>
                </a:solidFill>
              </a:rPr>
              <a:t>Define</a:t>
            </a:r>
            <a:r>
              <a:rPr lang="en-US" sz="2000" dirty="0"/>
              <a:t> a </a:t>
            </a:r>
            <a:r>
              <a:rPr lang="en-US" sz="2000" b="1" dirty="0">
                <a:solidFill>
                  <a:srgbClr val="FFFF00"/>
                </a:solidFill>
              </a:rPr>
              <a:t>variable.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pPr marL="457200" indent="-457200">
              <a:buAutoNum type="arabicPeriod" startAt="3"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Write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an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equation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pPr marL="457200" indent="-457200">
              <a:buAutoNum type="arabicPeriod" startAt="4"/>
            </a:pPr>
            <a:r>
              <a:rPr lang="en-US" sz="2000" b="1" dirty="0">
                <a:solidFill>
                  <a:srgbClr val="00B050"/>
                </a:solidFill>
              </a:rPr>
              <a:t>Solve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the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Equation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5.  Answer</a:t>
            </a:r>
            <a:r>
              <a:rPr lang="en-US" sz="2000" dirty="0"/>
              <a:t> the </a:t>
            </a: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question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in a </a:t>
            </a: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complete sentence</a:t>
            </a:r>
            <a:r>
              <a:rPr lang="en-US" sz="2000" b="1" dirty="0">
                <a:solidFill>
                  <a:srgbClr val="FFFF00"/>
                </a:solidFill>
              </a:rPr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242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2"/>
            <a:ext cx="12191999" cy="1103312"/>
          </a:xfrm>
        </p:spPr>
        <p:txBody>
          <a:bodyPr>
            <a:noAutofit/>
          </a:bodyPr>
          <a:lstStyle/>
          <a:p>
            <a:r>
              <a:rPr lang="it-IT" sz="4400" dirty="0">
                <a:latin typeface="Comic Sans MS" panose="030F0702030302020204" pitchFamily="66" charset="0"/>
              </a:rPr>
              <a:t>EX. 3:  Real – world application: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183" y="2002346"/>
            <a:ext cx="628727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Answer each problem using the steps provided..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303" y="1645919"/>
            <a:ext cx="1293035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b="1" dirty="0">
                <a:solidFill>
                  <a:srgbClr val="AE65D1"/>
                </a:solidFill>
              </a:rPr>
              <a:t>I/WE DO:</a:t>
            </a:r>
            <a:endParaRPr lang="en-US" sz="2000" dirty="0">
              <a:solidFill>
                <a:srgbClr val="AE65D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114" y="2495145"/>
            <a:ext cx="8040070" cy="19389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b.)</a:t>
            </a:r>
            <a:r>
              <a:rPr lang="en-US" altLang="en-US" sz="2000" b="1" dirty="0">
                <a:latin typeface="Arial Black" panose="020B0A04020102020204" pitchFamily="34" charset="0"/>
              </a:rPr>
              <a:t> Aeronautics:  </a:t>
            </a:r>
            <a:r>
              <a:rPr lang="en-US" altLang="en-US" sz="2000" dirty="0">
                <a:latin typeface="Arial Black" panose="020B0A04020102020204" pitchFamily="34" charset="0"/>
              </a:rPr>
              <a:t>Radar detected an unidentified plane 500 miles away, approaching at 700 mi/hr.   Fifteen minutes later an interceptor plane was dispatched, traveling at 800 mi/hr.  How long did the interceptor take to reach the approaching plane?</a:t>
            </a:r>
          </a:p>
          <a:p>
            <a:endParaRPr lang="en-US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37671" y="1082763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STEPS: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40070" y="1339277"/>
            <a:ext cx="43687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>
                <a:solidFill>
                  <a:srgbClr val="00B050"/>
                </a:solidFill>
              </a:rPr>
              <a:t>Mark</a:t>
            </a:r>
            <a:r>
              <a:rPr lang="en-US" sz="2000" dirty="0"/>
              <a:t> the text by doing </a:t>
            </a:r>
          </a:p>
          <a:p>
            <a:r>
              <a:rPr lang="en-US" sz="2000" dirty="0"/>
              <a:t>    the following: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Circle</a:t>
            </a:r>
            <a:r>
              <a:rPr lang="en-US" sz="2000" dirty="0"/>
              <a:t> all of the </a:t>
            </a:r>
            <a:r>
              <a:rPr lang="en-US" sz="2000" b="1" dirty="0">
                <a:solidFill>
                  <a:srgbClr val="FF0000"/>
                </a:solidFill>
              </a:rPr>
              <a:t>numbers.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92D050"/>
                </a:solidFill>
              </a:rPr>
              <a:t>Underline </a:t>
            </a:r>
            <a:r>
              <a:rPr lang="en-US" sz="2000" dirty="0"/>
              <a:t>all of the </a:t>
            </a:r>
            <a:r>
              <a:rPr lang="en-US" sz="2000" b="1" dirty="0">
                <a:solidFill>
                  <a:srgbClr val="92D050"/>
                </a:solidFill>
              </a:rPr>
              <a:t>verbal phrases</a:t>
            </a:r>
            <a:r>
              <a:rPr lang="en-US" sz="2000" dirty="0"/>
              <a:t> that go with each number you circled.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D814B3"/>
                </a:solidFill>
              </a:rPr>
              <a:t>Draw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D814B3"/>
                </a:solidFill>
              </a:rPr>
              <a:t>rectangle or box around</a:t>
            </a:r>
            <a:r>
              <a:rPr lang="en-US" sz="2000" dirty="0"/>
              <a:t> the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D814B3"/>
                </a:solidFill>
              </a:rPr>
              <a:t>question </a:t>
            </a:r>
            <a:r>
              <a:rPr lang="en-US" sz="2000" dirty="0"/>
              <a:t>in the problem. </a:t>
            </a:r>
          </a:p>
          <a:p>
            <a:endParaRPr lang="en-US" sz="2000" dirty="0"/>
          </a:p>
          <a:p>
            <a:pPr marL="342900" indent="-342900">
              <a:buAutoNum type="arabicPeriod" startAt="2"/>
            </a:pPr>
            <a:r>
              <a:rPr lang="en-US" sz="2000" b="1" dirty="0">
                <a:solidFill>
                  <a:srgbClr val="FFFF00"/>
                </a:solidFill>
              </a:rPr>
              <a:t>Define</a:t>
            </a:r>
            <a:r>
              <a:rPr lang="en-US" sz="2000" dirty="0"/>
              <a:t> a </a:t>
            </a:r>
            <a:r>
              <a:rPr lang="en-US" sz="2000" b="1" dirty="0">
                <a:solidFill>
                  <a:srgbClr val="FFFF00"/>
                </a:solidFill>
              </a:rPr>
              <a:t>variable.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pPr marL="457200" indent="-457200">
              <a:buAutoNum type="arabicPeriod" startAt="3"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Write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an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equation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pPr marL="457200" indent="-457200">
              <a:buAutoNum type="arabicPeriod" startAt="4"/>
            </a:pPr>
            <a:r>
              <a:rPr lang="en-US" sz="2000" b="1" dirty="0">
                <a:solidFill>
                  <a:srgbClr val="00B050"/>
                </a:solidFill>
              </a:rPr>
              <a:t>Solve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the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Equation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5.  Answer</a:t>
            </a:r>
            <a:r>
              <a:rPr lang="en-US" sz="2000" dirty="0"/>
              <a:t> the </a:t>
            </a: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question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in a </a:t>
            </a: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complete sentence</a:t>
            </a:r>
            <a:r>
              <a:rPr lang="en-US" sz="2000" b="1" dirty="0">
                <a:solidFill>
                  <a:srgbClr val="FFFF00"/>
                </a:solidFill>
              </a:rPr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124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180</TotalTime>
  <Words>1952</Words>
  <Application>Microsoft Office PowerPoint</Application>
  <PresentationFormat>Widescreen</PresentationFormat>
  <Paragraphs>315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Cambria Math</vt:lpstr>
      <vt:lpstr>Century Gothic</vt:lpstr>
      <vt:lpstr>Comic Sans MS</vt:lpstr>
      <vt:lpstr>Mesh</vt:lpstr>
      <vt:lpstr>Lesson 1-3 Solving Multi-Step Equations</vt:lpstr>
      <vt:lpstr>EX.1:  Solving Multi-Step Equations</vt:lpstr>
      <vt:lpstr>EX.1:  Solving Multi-Step Equations</vt:lpstr>
      <vt:lpstr>EX.1:  Solving Multi-Step Equations</vt:lpstr>
      <vt:lpstr>EX. 1:  Solving Multi-Step Equations Continued</vt:lpstr>
      <vt:lpstr>EX. 2:  Solving A formula for one of its variables.</vt:lpstr>
      <vt:lpstr>EX. 2:  Solving A formula for one of its variables.</vt:lpstr>
      <vt:lpstr>EX. 3:  Real – world application:</vt:lpstr>
      <vt:lpstr>EX. 3:  Real – world application:</vt:lpstr>
      <vt:lpstr>EX. 3:  Real – world application:</vt:lpstr>
      <vt:lpstr>EX. 3:  Real – world application:</vt:lpstr>
      <vt:lpstr>EX. 3:  Real – world application:</vt:lpstr>
      <vt:lpstr>EX. 3:  Real – world application:</vt:lpstr>
      <vt:lpstr>EX. 3:  Real – world application:</vt:lpstr>
      <vt:lpstr>EX. 3:  Real – world application:</vt:lpstr>
      <vt:lpstr>EX. 3:  Real – world application:</vt:lpstr>
      <vt:lpstr>EX. 3:  Real – world application: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Hunter</dc:creator>
  <cp:lastModifiedBy>Monica Hunter</cp:lastModifiedBy>
  <cp:revision>24</cp:revision>
  <dcterms:created xsi:type="dcterms:W3CDTF">2013-07-15T20:26:40Z</dcterms:created>
  <dcterms:modified xsi:type="dcterms:W3CDTF">2016-08-27T23:31:31Z</dcterms:modified>
</cp:coreProperties>
</file>